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</p:sldMasterIdLst>
  <p:notesMasterIdLst>
    <p:notesMasterId r:id="rId60"/>
  </p:notesMasterIdLst>
  <p:handoutMasterIdLst>
    <p:handoutMasterId r:id="rId61"/>
  </p:handoutMasterIdLst>
  <p:sldIdLst>
    <p:sldId id="368" r:id="rId2"/>
    <p:sldId id="369" r:id="rId3"/>
    <p:sldId id="370" r:id="rId4"/>
    <p:sldId id="418" r:id="rId5"/>
    <p:sldId id="434" r:id="rId6"/>
    <p:sldId id="410" r:id="rId7"/>
    <p:sldId id="400" r:id="rId8"/>
    <p:sldId id="411" r:id="rId9"/>
    <p:sldId id="373" r:id="rId10"/>
    <p:sldId id="429" r:id="rId11"/>
    <p:sldId id="436" r:id="rId12"/>
    <p:sldId id="378" r:id="rId13"/>
    <p:sldId id="269" r:id="rId14"/>
    <p:sldId id="270" r:id="rId15"/>
    <p:sldId id="313" r:id="rId16"/>
    <p:sldId id="314" r:id="rId17"/>
    <p:sldId id="271" r:id="rId18"/>
    <p:sldId id="276" r:id="rId19"/>
    <p:sldId id="310" r:id="rId20"/>
    <p:sldId id="311" r:id="rId21"/>
    <p:sldId id="312" r:id="rId22"/>
    <p:sldId id="278" r:id="rId23"/>
    <p:sldId id="283" r:id="rId24"/>
    <p:sldId id="286" r:id="rId25"/>
    <p:sldId id="287" r:id="rId26"/>
    <p:sldId id="295" r:id="rId27"/>
    <p:sldId id="315" r:id="rId28"/>
    <p:sldId id="316" r:id="rId29"/>
    <p:sldId id="317" r:id="rId30"/>
    <p:sldId id="318" r:id="rId31"/>
    <p:sldId id="296" r:id="rId32"/>
    <p:sldId id="297" r:id="rId33"/>
    <p:sldId id="301" r:id="rId34"/>
    <p:sldId id="309" r:id="rId35"/>
    <p:sldId id="409" r:id="rId36"/>
    <p:sldId id="403" r:id="rId37"/>
    <p:sldId id="435" r:id="rId38"/>
    <p:sldId id="381" r:id="rId39"/>
    <p:sldId id="264" r:id="rId40"/>
    <p:sldId id="340" r:id="rId41"/>
    <p:sldId id="367" r:id="rId42"/>
    <p:sldId id="359" r:id="rId43"/>
    <p:sldId id="360" r:id="rId44"/>
    <p:sldId id="366" r:id="rId45"/>
    <p:sldId id="358" r:id="rId46"/>
    <p:sldId id="341" r:id="rId47"/>
    <p:sldId id="345" r:id="rId48"/>
    <p:sldId id="346" r:id="rId49"/>
    <p:sldId id="348" r:id="rId50"/>
    <p:sldId id="363" r:id="rId51"/>
    <p:sldId id="419" r:id="rId52"/>
    <p:sldId id="354" r:id="rId53"/>
    <p:sldId id="362" r:id="rId54"/>
    <p:sldId id="355" r:id="rId55"/>
    <p:sldId id="383" r:id="rId56"/>
    <p:sldId id="385" r:id="rId57"/>
    <p:sldId id="386" r:id="rId58"/>
    <p:sldId id="387" r:id="rId59"/>
  </p:sldIdLst>
  <p:sldSz cx="9144000" cy="6858000" type="screen4x3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neth Taylor Hansen" initials="KTH" lastIdx="0" clrIdx="0">
    <p:extLst>
      <p:ext uri="{19B8F6BF-5375-455C-9EA6-DF929625EA0E}">
        <p15:presenceInfo xmlns:p15="http://schemas.microsoft.com/office/powerpoint/2012/main" userId="S-1-5-21-1650022479-3466738351-682432325-3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8" autoAdjust="0"/>
    <p:restoredTop sz="87642" autoAdjust="0"/>
  </p:normalViewPr>
  <p:slideViewPr>
    <p:cSldViewPr>
      <p:cViewPr varScale="1">
        <p:scale>
          <a:sx n="114" d="100"/>
          <a:sy n="114" d="100"/>
        </p:scale>
        <p:origin x="13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r">
              <a:defRPr sz="1200"/>
            </a:lvl1pPr>
          </a:lstStyle>
          <a:p>
            <a:fld id="{63649790-EAAD-4BD7-86BD-3DAB2AC49962}" type="datetimeFigureOut">
              <a:rPr lang="da-DK" smtClean="0"/>
              <a:t>14-03-2024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1200"/>
            </a:lvl1pPr>
          </a:lstStyle>
          <a:p>
            <a:fld id="{4F913939-B640-489B-99CC-E4875B4268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8997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r">
              <a:defRPr sz="1200"/>
            </a:lvl1pPr>
          </a:lstStyle>
          <a:p>
            <a:fld id="{09B32815-CAD3-49FB-BE30-2922FCBDF5E0}" type="datetimeFigureOut">
              <a:rPr lang="da-DK" smtClean="0"/>
              <a:pPr/>
              <a:t>14-03-2024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2" rIns="91423" bIns="45712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1" y="4714875"/>
            <a:ext cx="5438775" cy="4467225"/>
          </a:xfrm>
          <a:prstGeom prst="rect">
            <a:avLst/>
          </a:prstGeom>
        </p:spPr>
        <p:txBody>
          <a:bodyPr vert="horz" lIns="91423" tIns="45712" rIns="91423" bIns="45712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1200"/>
            </a:lvl1pPr>
          </a:lstStyle>
          <a:p>
            <a:fld id="{F1E05F4B-223B-4014-BA35-E0686DEFE5FE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9592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05F4B-223B-4014-BA35-E0686DEFE5FE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3090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797CE-6206-4019-AB0A-12A18EA229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404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797CE-6206-4019-AB0A-12A18EA229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0781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797CE-6206-4019-AB0A-12A18EA229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2167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797CE-6206-4019-AB0A-12A18EA229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1582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797CE-6206-4019-AB0A-12A18EA229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6852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797CE-6206-4019-AB0A-12A18EA22970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5163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Til slut vil vi på vegne af Møllevænget &amp; Storgaarden rette en stor tak til</a:t>
            </a:r>
          </a:p>
          <a:p>
            <a:r>
              <a:rPr lang="da-DK" dirty="0"/>
              <a:t>Administrationen</a:t>
            </a:r>
          </a:p>
          <a:p>
            <a:r>
              <a:rPr lang="da-DK" dirty="0"/>
              <a:t>Personalet, både på Marsvej, </a:t>
            </a:r>
            <a:r>
              <a:rPr lang="da-DK" dirty="0" err="1"/>
              <a:t>Stadfeldtsvej</a:t>
            </a:r>
            <a:r>
              <a:rPr lang="da-DK" dirty="0"/>
              <a:t> men også, og ikke mindst til de folk som arbejder ude i områderne.</a:t>
            </a:r>
          </a:p>
          <a:p>
            <a:r>
              <a:rPr lang="da-DK" dirty="0"/>
              <a:t>Til sidst også en stor tak til alle jer, der repræsenterer Møllevænget &amp; Storgaarden, som beboerdemokrater, beboer, der gør at:</a:t>
            </a:r>
          </a:p>
          <a:p>
            <a:endParaRPr lang="da-DK" dirty="0"/>
          </a:p>
          <a:p>
            <a:r>
              <a:rPr lang="da-DK" dirty="0"/>
              <a:t>Møllevænget &amp; Storgaarden er et Godt sted at bo.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797CE-6206-4019-AB0A-12A18EA22970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803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81D5-7024-47E9-A163-AF2B47C0193A}" type="datetimeFigureOut">
              <a:rPr lang="da-DK" smtClean="0"/>
              <a:pPr/>
              <a:t>14-03-2024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1C480-34D8-47AA-9A2B-6EB781D9623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81D5-7024-47E9-A163-AF2B47C0193A}" type="datetimeFigureOut">
              <a:rPr lang="da-DK" smtClean="0"/>
              <a:pPr/>
              <a:t>14-03-2024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1C480-34D8-47AA-9A2B-6EB781D9623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81D5-7024-47E9-A163-AF2B47C0193A}" type="datetimeFigureOut">
              <a:rPr lang="da-DK" smtClean="0"/>
              <a:pPr/>
              <a:t>14-03-2024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1C480-34D8-47AA-9A2B-6EB781D9623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81D5-7024-47E9-A163-AF2B47C0193A}" type="datetimeFigureOut">
              <a:rPr lang="da-DK" smtClean="0"/>
              <a:pPr/>
              <a:t>14-03-2024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1C480-34D8-47AA-9A2B-6EB781D9623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81D5-7024-47E9-A163-AF2B47C0193A}" type="datetimeFigureOut">
              <a:rPr lang="da-DK" smtClean="0"/>
              <a:pPr/>
              <a:t>14-03-2024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1C480-34D8-47AA-9A2B-6EB781D9623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81D5-7024-47E9-A163-AF2B47C0193A}" type="datetimeFigureOut">
              <a:rPr lang="da-DK" smtClean="0"/>
              <a:pPr/>
              <a:t>14-03-2024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1C480-34D8-47AA-9A2B-6EB781D9623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81D5-7024-47E9-A163-AF2B47C0193A}" type="datetimeFigureOut">
              <a:rPr lang="da-DK" smtClean="0"/>
              <a:pPr/>
              <a:t>14-03-2024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1C480-34D8-47AA-9A2B-6EB781D9623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81D5-7024-47E9-A163-AF2B47C0193A}" type="datetimeFigureOut">
              <a:rPr lang="da-DK" smtClean="0"/>
              <a:pPr/>
              <a:t>14-03-2024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1C480-34D8-47AA-9A2B-6EB781D9623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81D5-7024-47E9-A163-AF2B47C0193A}" type="datetimeFigureOut">
              <a:rPr lang="da-DK" smtClean="0"/>
              <a:pPr/>
              <a:t>14-03-2024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1C480-34D8-47AA-9A2B-6EB781D9623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81D5-7024-47E9-A163-AF2B47C0193A}" type="datetimeFigureOut">
              <a:rPr lang="da-DK" smtClean="0"/>
              <a:pPr/>
              <a:t>14-03-2024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1C480-34D8-47AA-9A2B-6EB781D9623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81D5-7024-47E9-A163-AF2B47C0193A}" type="datetimeFigureOut">
              <a:rPr lang="da-DK" smtClean="0"/>
              <a:pPr/>
              <a:t>14-03-2024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1C480-34D8-47AA-9A2B-6EB781D9623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281D5-7024-47E9-A163-AF2B47C0193A}" type="datetimeFigureOut">
              <a:rPr lang="da-DK" smtClean="0"/>
              <a:pPr/>
              <a:t>14-03-2024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1C480-34D8-47AA-9A2B-6EB781D9623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da-DK" dirty="0">
                <a:latin typeface="Arial" pitchFamily="34" charset="0"/>
                <a:cs typeface="Arial" pitchFamily="34" charset="0"/>
              </a:rPr>
              <a:t>Møllevænget &amp; </a:t>
            </a:r>
            <a:r>
              <a:rPr lang="da-DK" dirty="0" err="1">
                <a:latin typeface="Arial" pitchFamily="34" charset="0"/>
                <a:cs typeface="Arial" pitchFamily="34" charset="0"/>
              </a:rPr>
              <a:t>Storgaarden</a:t>
            </a:r>
            <a:br>
              <a:rPr lang="da-DK" dirty="0">
                <a:latin typeface="Arial" pitchFamily="34" charset="0"/>
                <a:cs typeface="Arial" pitchFamily="34" charset="0"/>
              </a:rPr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endParaRPr lang="da-DK" sz="18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da-DK" sz="4000" dirty="0">
                <a:latin typeface="Arial" pitchFamily="34" charset="0"/>
                <a:cs typeface="Arial" pitchFamily="34" charset="0"/>
              </a:rPr>
              <a:t>Velkommen til</a:t>
            </a:r>
          </a:p>
          <a:p>
            <a:pPr algn="ctr">
              <a:buNone/>
            </a:pPr>
            <a:r>
              <a:rPr lang="da-DK" sz="4000" dirty="0">
                <a:latin typeface="Arial" pitchFamily="34" charset="0"/>
                <a:cs typeface="Arial" pitchFamily="34" charset="0"/>
              </a:rPr>
              <a:t>Repræsentantskabsmødet </a:t>
            </a:r>
          </a:p>
          <a:p>
            <a:pPr algn="ctr">
              <a:buNone/>
            </a:pP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da-DK" dirty="0">
                <a:latin typeface="Arial" pitchFamily="34" charset="0"/>
                <a:cs typeface="Arial" pitchFamily="34" charset="0"/>
              </a:rPr>
              <a:t>Tirsdag den 12. marts 2024</a:t>
            </a:r>
          </a:p>
          <a:p>
            <a:pPr algn="ctr">
              <a:buNone/>
            </a:pPr>
            <a:r>
              <a:rPr lang="da-DK" dirty="0">
                <a:latin typeface="Arial" pitchFamily="34" charset="0"/>
                <a:cs typeface="Arial" pitchFamily="34" charset="0"/>
              </a:rPr>
              <a:t>Kl. 17.30</a:t>
            </a:r>
          </a:p>
          <a:p>
            <a:pPr algn="ctr">
              <a:buNone/>
            </a:pPr>
            <a:endParaRPr lang="da-DK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da-DK" dirty="0">
              <a:latin typeface="Arial" pitchFamily="34" charset="0"/>
              <a:cs typeface="Arial" pitchFamily="34" charset="0"/>
            </a:endParaRPr>
          </a:p>
          <a:p>
            <a:endParaRPr lang="da-DK" dirty="0"/>
          </a:p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26163"/>
            <a:ext cx="1820809" cy="6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9872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-324544" y="274638"/>
            <a:ext cx="9793088" cy="1570186"/>
          </a:xfrm>
        </p:spPr>
        <p:txBody>
          <a:bodyPr>
            <a:noAutofit/>
          </a:bodyPr>
          <a:lstStyle/>
          <a:p>
            <a:r>
              <a:rPr lang="da-DK" sz="4000" b="1" dirty="0">
                <a:solidFill>
                  <a:srgbClr val="203864"/>
                </a:solidFill>
              </a:rPr>
              <a:t>Året der gik - Nyt fra Informationsudvalget</a:t>
            </a:r>
            <a:br>
              <a:rPr lang="da-DK" sz="4000" b="1" dirty="0">
                <a:solidFill>
                  <a:srgbClr val="20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a-DK" sz="40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409129" y="993581"/>
            <a:ext cx="8229600" cy="5001419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Der arbejdes videre med:</a:t>
            </a:r>
          </a:p>
          <a:p>
            <a:r>
              <a:rPr lang="da-DK" sz="2800" dirty="0"/>
              <a:t>Husordner – vedtages på kommende afdelingsmøder</a:t>
            </a:r>
          </a:p>
          <a:p>
            <a:r>
              <a:rPr lang="da-DK" sz="2800" dirty="0"/>
              <a:t>Kurser</a:t>
            </a:r>
          </a:p>
          <a:p>
            <a:r>
              <a:rPr lang="da-DK" sz="2800" dirty="0"/>
              <a:t>Vi modtager gerne forslag til noget I ønsker at vi skal arbejde med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66" y="5949280"/>
            <a:ext cx="1792345" cy="679421"/>
          </a:xfrm>
          <a:prstGeom prst="rect">
            <a:avLst/>
          </a:prstGeom>
        </p:spPr>
      </p:pic>
      <p:pic>
        <p:nvPicPr>
          <p:cNvPr id="2050" name="Picture 2" descr="Hand Flipping Of 2023 To 2024 On Wooden Block Cube For Preparation New Year  Change And Start New Business Target Strategy Concept Stock Photo -  Download Image Now - iStock">
            <a:extLst>
              <a:ext uri="{FF2B5EF4-FFF2-40B4-BE49-F238E27FC236}">
                <a16:creationId xmlns:a16="http://schemas.microsoft.com/office/drawing/2014/main" id="{D7819EF6-C87C-4606-99D8-127B78D9F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45915"/>
            <a:ext cx="3096343" cy="18965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6001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A3733-DD06-456C-8B25-E6E802E79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Husorden og vedligeholdelsesreglement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9E4C386-ECE8-49B0-BC22-7BF6F8759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2276872"/>
            <a:ext cx="3382798" cy="2594327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3BB250F-6356-4DF9-AE34-F5467B4E8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649860"/>
            <a:ext cx="3769024" cy="468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3259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/>
          <p:cNvSpPr txBox="1"/>
          <p:nvPr/>
        </p:nvSpPr>
        <p:spPr>
          <a:xfrm>
            <a:off x="247711" y="238478"/>
            <a:ext cx="6357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b="1" i="1" dirty="0">
                <a:solidFill>
                  <a:srgbClr val="20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Året der gik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0353CF8-0221-43AE-94F1-F48790E2D7C1}"/>
              </a:ext>
            </a:extLst>
          </p:cNvPr>
          <p:cNvSpPr/>
          <p:nvPr/>
        </p:nvSpPr>
        <p:spPr>
          <a:xfrm>
            <a:off x="1714802" y="852939"/>
            <a:ext cx="3324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600" i="1" kern="1400" dirty="0">
                <a:solidFill>
                  <a:srgbClr val="20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Byggeudvalget</a:t>
            </a:r>
            <a:endParaRPr lang="da-DK" sz="3600" i="1" kern="1400" dirty="0">
              <a:solidFill>
                <a:srgbClr val="2038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8" name="Control 10">
            <a:extLst>
              <a:ext uri="{FF2B5EF4-FFF2-40B4-BE49-F238E27FC236}">
                <a16:creationId xmlns:a16="http://schemas.microsoft.com/office/drawing/2014/main" id="{2796D70B-01C5-45AC-A2C6-CB63661EE7B0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31532" y="5562600"/>
            <a:ext cx="2631281" cy="216217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da-DK" sz="1350"/>
          </a:p>
        </p:txBody>
      </p:sp>
      <p:pic>
        <p:nvPicPr>
          <p:cNvPr id="17" name="Billed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91" y="5805264"/>
            <a:ext cx="1869047" cy="708496"/>
          </a:xfrm>
          <a:prstGeom prst="rect">
            <a:avLst/>
          </a:prstGeom>
        </p:spPr>
      </p:pic>
      <p:pic>
        <p:nvPicPr>
          <p:cNvPr id="1034" name="Picture 10" descr="Afdelings billeder">
            <a:extLst>
              <a:ext uri="{FF2B5EF4-FFF2-40B4-BE49-F238E27FC236}">
                <a16:creationId xmlns:a16="http://schemas.microsoft.com/office/drawing/2014/main" id="{DF1CB3C9-60BE-7B99-CAEE-5CEF66D5B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216" y="2082549"/>
            <a:ext cx="4958631" cy="330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delings billeder">
            <a:extLst>
              <a:ext uri="{FF2B5EF4-FFF2-40B4-BE49-F238E27FC236}">
                <a16:creationId xmlns:a16="http://schemas.microsoft.com/office/drawing/2014/main" id="{1E1D2D54-07B4-052C-1C15-5D47176A8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4716">
            <a:off x="311255" y="2041084"/>
            <a:ext cx="2172900" cy="144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delings billeder">
            <a:extLst>
              <a:ext uri="{FF2B5EF4-FFF2-40B4-BE49-F238E27FC236}">
                <a16:creationId xmlns:a16="http://schemas.microsoft.com/office/drawing/2014/main" id="{101CE7E9-F344-3C76-CAD5-98BE3740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2686">
            <a:off x="6280389" y="4029675"/>
            <a:ext cx="2347625" cy="156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delings billeder">
            <a:extLst>
              <a:ext uri="{FF2B5EF4-FFF2-40B4-BE49-F238E27FC236}">
                <a16:creationId xmlns:a16="http://schemas.microsoft.com/office/drawing/2014/main" id="{DFDB1AF7-110D-B70D-3981-530A0491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231">
            <a:off x="1053402" y="4619665"/>
            <a:ext cx="2309876" cy="15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delings billeder">
            <a:extLst>
              <a:ext uri="{FF2B5EF4-FFF2-40B4-BE49-F238E27FC236}">
                <a16:creationId xmlns:a16="http://schemas.microsoft.com/office/drawing/2014/main" id="{F0C156C9-C526-70DD-33DE-0603626A3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6041">
            <a:off x="6000831" y="1049526"/>
            <a:ext cx="2523963" cy="16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3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2BC6EF9-63C9-40AA-9A68-E688A556402C}"/>
              </a:ext>
            </a:extLst>
          </p:cNvPr>
          <p:cNvSpPr txBox="1"/>
          <p:nvPr/>
        </p:nvSpPr>
        <p:spPr>
          <a:xfrm>
            <a:off x="728220" y="1882415"/>
            <a:ext cx="3280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12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Møllehuset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Flintebjerg Allé 11-13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Gl. Hadsundvej 5A, B &amp; C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 lejligheder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DA2C14-9998-469D-B81E-A7C49FD8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3907939-501B-4AC5-8CE4-A5F5ACE6DB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6" y="1882415"/>
            <a:ext cx="4677239" cy="311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EAF915F-1828-45A2-9173-A4A389DAF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476672"/>
            <a:ext cx="1783139" cy="67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2BC6EF9-63C9-40AA-9A68-E688A556402C}"/>
              </a:ext>
            </a:extLst>
          </p:cNvPr>
          <p:cNvSpPr txBox="1"/>
          <p:nvPr/>
        </p:nvSpPr>
        <p:spPr>
          <a:xfrm>
            <a:off x="728220" y="1882416"/>
            <a:ext cx="328052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13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Rosendal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Stillingsvej 8A-10B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lejligheder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DA2C14-9998-469D-B81E-A7C49FD8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DB5758D-D125-45D6-8598-90B190EC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404664"/>
            <a:ext cx="1912348" cy="723002"/>
          </a:xfrm>
          <a:prstGeom prst="rect">
            <a:avLst/>
          </a:prstGeom>
        </p:spPr>
      </p:pic>
      <p:pic>
        <p:nvPicPr>
          <p:cNvPr id="9" name="Billede 8" descr="Et billede, der indeholder udendørs, vindue, sky, bygning">
            <a:extLst>
              <a:ext uri="{FF2B5EF4-FFF2-40B4-BE49-F238E27FC236}">
                <a16:creationId xmlns:a16="http://schemas.microsoft.com/office/drawing/2014/main" id="{3C2A896B-73E5-2BC9-1BB5-714EBB654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20" y="1882416"/>
            <a:ext cx="5290161" cy="352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8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D7E11-721E-0C30-BD34-F0B2D2D5B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A5C02F06-D5A0-16DD-BC29-81529F78B680}"/>
              </a:ext>
            </a:extLst>
          </p:cNvPr>
          <p:cNvSpPr txBox="1"/>
          <p:nvPr/>
        </p:nvSpPr>
        <p:spPr>
          <a:xfrm>
            <a:off x="728220" y="1882416"/>
            <a:ext cx="328052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13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Rosendal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Stillingsvej 8A-10B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lejligheder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C82FF74-0D27-6A24-440A-1B27FC5FE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C429E19-0076-EB76-0C39-55A01E0C0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478372"/>
            <a:ext cx="1912348" cy="723002"/>
          </a:xfrm>
          <a:prstGeom prst="rect">
            <a:avLst/>
          </a:prstGeom>
        </p:spPr>
      </p:pic>
      <p:pic>
        <p:nvPicPr>
          <p:cNvPr id="4" name="Billede 3" descr="Et billede, der indeholder indendørs, mur, Lægge gulv/gulv, Laminatgulve">
            <a:extLst>
              <a:ext uri="{FF2B5EF4-FFF2-40B4-BE49-F238E27FC236}">
                <a16:creationId xmlns:a16="http://schemas.microsoft.com/office/drawing/2014/main" id="{A71CAC38-99B8-F441-1487-3A653BC86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35" y="1719399"/>
            <a:ext cx="5249636" cy="393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FC919-E789-7B06-2887-3A7D8422C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2689B71A-896A-6328-6FA0-01FA385A6177}"/>
              </a:ext>
            </a:extLst>
          </p:cNvPr>
          <p:cNvSpPr txBox="1"/>
          <p:nvPr/>
        </p:nvSpPr>
        <p:spPr>
          <a:xfrm>
            <a:off x="728220" y="1882416"/>
            <a:ext cx="328052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13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Rosendal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Stillingsvej 8A-10B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lejligheder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C1ADCDC-900A-5044-5665-845D1AED8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E6B724F-CAFD-15BC-EF09-BBC2BA54E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404664"/>
            <a:ext cx="1912348" cy="723002"/>
          </a:xfrm>
          <a:prstGeom prst="rect">
            <a:avLst/>
          </a:prstGeom>
        </p:spPr>
      </p:pic>
      <p:pic>
        <p:nvPicPr>
          <p:cNvPr id="6" name="Billede 5" descr="Et billede, der indeholder indendørs, mur, VVS-fikstur, Badeværelsestilbehør">
            <a:extLst>
              <a:ext uri="{FF2B5EF4-FFF2-40B4-BE49-F238E27FC236}">
                <a16:creationId xmlns:a16="http://schemas.microsoft.com/office/drawing/2014/main" id="{C5E2345F-01BF-4A7C-62A5-2F400792A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59" y="1972972"/>
            <a:ext cx="5184841" cy="38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2BC6EF9-63C9-40AA-9A68-E688A556402C}"/>
              </a:ext>
            </a:extLst>
          </p:cNvPr>
          <p:cNvSpPr txBox="1"/>
          <p:nvPr/>
        </p:nvSpPr>
        <p:spPr>
          <a:xfrm>
            <a:off x="728220" y="1882416"/>
            <a:ext cx="328052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14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Mariehøj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Mariagervej 11-13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lejligheder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DA2C14-9998-469D-B81E-A7C49FD8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BF501E4-ED38-4AE6-9065-6905FBFE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200" y="996397"/>
            <a:ext cx="1912348" cy="723002"/>
          </a:xfrm>
          <a:prstGeom prst="rect">
            <a:avLst/>
          </a:prstGeom>
        </p:spPr>
      </p:pic>
      <p:pic>
        <p:nvPicPr>
          <p:cNvPr id="4" name="Billede 3" descr="Et billede, der indeholder udendørs, bygning, vindue, bil&#10;&#10;Automatisk genereret beskrivelse">
            <a:extLst>
              <a:ext uri="{FF2B5EF4-FFF2-40B4-BE49-F238E27FC236}">
                <a16:creationId xmlns:a16="http://schemas.microsoft.com/office/drawing/2014/main" id="{8FE069F1-D798-97C2-F14A-B8EDF7F28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53" y="2002682"/>
            <a:ext cx="5606172" cy="37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2BC6EF9-63C9-40AA-9A68-E688A556402C}"/>
              </a:ext>
            </a:extLst>
          </p:cNvPr>
          <p:cNvSpPr txBox="1"/>
          <p:nvPr/>
        </p:nvSpPr>
        <p:spPr>
          <a:xfrm>
            <a:off x="728220" y="1882416"/>
            <a:ext cx="328052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17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Rosenvænget 7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Stillingsvej 54-64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lejligheder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DA2C14-9998-469D-B81E-A7C49FD8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728FCDC-E985-48C7-9DB6-E326BE0E0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62" y="1882415"/>
            <a:ext cx="4677239" cy="311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D8978AC-2825-4EB2-A517-B375C68C9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476672"/>
            <a:ext cx="1912348" cy="7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3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E1D4-D02A-76E9-D44A-189082A5B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16D1726C-4A79-1874-B6A4-F1AF1ECF720B}"/>
              </a:ext>
            </a:extLst>
          </p:cNvPr>
          <p:cNvSpPr txBox="1"/>
          <p:nvPr/>
        </p:nvSpPr>
        <p:spPr>
          <a:xfrm>
            <a:off x="728220" y="1882416"/>
            <a:ext cx="328052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17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Rosenvænget 7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Stillingsvej 54-64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lejligheder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2368920-C5E2-3A3C-43AD-B8A0CD66F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423F639-9099-D0F6-6DFE-704F91FAE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404664"/>
            <a:ext cx="1912348" cy="723002"/>
          </a:xfrm>
          <a:prstGeom prst="rect">
            <a:avLst/>
          </a:prstGeom>
        </p:spPr>
      </p:pic>
      <p:pic>
        <p:nvPicPr>
          <p:cNvPr id="4" name="Billede 3" descr="Et billede, der indeholder indendørs, mur, boligindretning, loft&#10;&#10;Automatisk genereret beskrivelse">
            <a:extLst>
              <a:ext uri="{FF2B5EF4-FFF2-40B4-BE49-F238E27FC236}">
                <a16:creationId xmlns:a16="http://schemas.microsoft.com/office/drawing/2014/main" id="{D2D2A873-1262-B8A5-0C5C-F98562037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6162" y="1850345"/>
            <a:ext cx="3579780" cy="32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da-DK" dirty="0"/>
              <a:t>Dagsorden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5001419"/>
          </a:xfrm>
        </p:spPr>
        <p:txBody>
          <a:bodyPr>
            <a:normAutofit fontScale="62500" lnSpcReduction="20000"/>
          </a:bodyPr>
          <a:lstStyle/>
          <a:p>
            <a:pPr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1.   Valg af:</a:t>
            </a:r>
          </a:p>
          <a:p>
            <a:pPr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      a. Dirigent</a:t>
            </a:r>
          </a:p>
          <a:p>
            <a:pPr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      b. Mødesekretær</a:t>
            </a:r>
          </a:p>
          <a:p>
            <a:pPr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      c. Stemmeudvalg</a:t>
            </a:r>
          </a:p>
          <a:p>
            <a:pPr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2.   Godkendelse af forretningsorden</a:t>
            </a:r>
          </a:p>
          <a:p>
            <a:pPr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3.   Aflæggelse af bestyrelsens årsberetning for det senest forløbne år</a:t>
            </a:r>
          </a:p>
          <a:p>
            <a:pPr marL="0" indent="0"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4.   Godkendelse af boligorganisationens og afdelingernes årsregnskab for </a:t>
            </a:r>
          </a:p>
          <a:p>
            <a:pPr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      2022/2023</a:t>
            </a:r>
          </a:p>
          <a:p>
            <a:pPr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5.   Fremlæggelse og godkendelse af boligorganisationens budget for 2024/2025</a:t>
            </a:r>
          </a:p>
          <a:p>
            <a:pPr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 hangingPunct="0">
              <a:buNone/>
            </a:pPr>
            <a:r>
              <a:rPr lang="da-DK" sz="2300" dirty="0">
                <a:latin typeface="Arial" pitchFamily="34" charset="0"/>
                <a:cs typeface="Arial" pitchFamily="34" charset="0"/>
              </a:rPr>
              <a:t>6.   Behandling af eventuelt indkomne forslag – der er ikke modtaget forslag til dagsordenen</a:t>
            </a:r>
          </a:p>
          <a:p>
            <a:pPr marL="0" indent="0" hangingPunct="0">
              <a:buNone/>
            </a:pPr>
            <a:endParaRPr lang="da-DK" sz="2300" dirty="0">
              <a:latin typeface="Arial" pitchFamily="34" charset="0"/>
              <a:cs typeface="Arial" pitchFamily="34" charset="0"/>
            </a:endParaRPr>
          </a:p>
          <a:p>
            <a:pPr marL="0" indent="0" hangingPunct="0">
              <a:buNone/>
            </a:pPr>
            <a:endParaRPr lang="da-DK" sz="2100" dirty="0">
              <a:latin typeface="Arial" pitchFamily="34" charset="0"/>
              <a:cs typeface="Arial" pitchFamily="34" charset="0"/>
            </a:endParaRPr>
          </a:p>
          <a:p>
            <a:pPr hangingPunct="0">
              <a:buNone/>
            </a:pP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 hangingPunct="0">
              <a:buNone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	</a:t>
            </a:r>
          </a:p>
          <a:p>
            <a:pPr marL="0" indent="0" hangingPunct="0">
              <a:buNone/>
            </a:pPr>
            <a:r>
              <a:rPr lang="da-DK" sz="2000" dirty="0">
                <a:latin typeface="Arial" pitchFamily="34" charset="0"/>
                <a:cs typeface="Arial" pitchFamily="34" charset="0"/>
              </a:rPr>
              <a:t>	</a:t>
            </a:r>
          </a:p>
          <a:p>
            <a:pPr marL="0" indent="0" hangingPunct="0">
              <a:buNone/>
            </a:pPr>
            <a:endParaRPr lang="da-DK" sz="2000" dirty="0">
              <a:latin typeface="Arial" pitchFamily="34" charset="0"/>
              <a:cs typeface="Arial" pitchFamily="34" charset="0"/>
            </a:endParaRPr>
          </a:p>
          <a:p>
            <a:pPr hangingPunct="0">
              <a:buNone/>
            </a:pPr>
            <a:r>
              <a:rPr lang="da-DK" sz="1700" dirty="0">
                <a:latin typeface="Arial" pitchFamily="34" charset="0"/>
                <a:cs typeface="Arial" pitchFamily="34" charset="0"/>
              </a:rPr>
              <a:t> </a:t>
            </a:r>
            <a:r>
              <a:rPr lang="da-DK" sz="1600" dirty="0"/>
              <a:t> </a:t>
            </a:r>
          </a:p>
          <a:p>
            <a:pPr hangingPunct="0">
              <a:buNone/>
            </a:pPr>
            <a:endParaRPr lang="da-DK" sz="2100" dirty="0">
              <a:latin typeface="Arial" pitchFamily="34" charset="0"/>
              <a:cs typeface="Arial" pitchFamily="34" charset="0"/>
            </a:endParaRPr>
          </a:p>
          <a:p>
            <a:pPr marL="457200" indent="-457200" hangingPunct="0">
              <a:buAutoNum type="arabicPeriod" startAt="5"/>
            </a:pPr>
            <a:endParaRPr lang="da-DK" sz="23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805264"/>
            <a:ext cx="1820809" cy="6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9306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6DA66-4615-62D7-924F-5EAF43357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28546C0E-8DF4-D248-7E04-8791FFF5FA3D}"/>
              </a:ext>
            </a:extLst>
          </p:cNvPr>
          <p:cNvSpPr txBox="1"/>
          <p:nvPr/>
        </p:nvSpPr>
        <p:spPr>
          <a:xfrm>
            <a:off x="728220" y="1882416"/>
            <a:ext cx="328052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17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Rosenvænget 7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Stillingsvej 54-64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lejligheder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601F5E3-1E19-A698-4843-C6D2D6464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32E8F02-6BB3-F5F1-DECE-50F094FA4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404664"/>
            <a:ext cx="1912348" cy="723002"/>
          </a:xfrm>
          <a:prstGeom prst="rect">
            <a:avLst/>
          </a:prstGeom>
        </p:spPr>
      </p:pic>
      <p:pic>
        <p:nvPicPr>
          <p:cNvPr id="6" name="Billede 5" descr="Et billede, der indeholder indendørs, mur, vask, båd">
            <a:extLst>
              <a:ext uri="{FF2B5EF4-FFF2-40B4-BE49-F238E27FC236}">
                <a16:creationId xmlns:a16="http://schemas.microsoft.com/office/drawing/2014/main" id="{4F982354-ECBA-739B-2329-02598E8DB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8483" y="1737655"/>
            <a:ext cx="4209238" cy="349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4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6D57F-2AF7-D07E-E7E2-1E8CAB672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75F2DE9E-3430-C926-CDA7-4691C01F4BE9}"/>
              </a:ext>
            </a:extLst>
          </p:cNvPr>
          <p:cNvSpPr txBox="1"/>
          <p:nvPr/>
        </p:nvSpPr>
        <p:spPr>
          <a:xfrm>
            <a:off x="728220" y="1882416"/>
            <a:ext cx="328052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17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Rosenvænget 7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Stillingsvej 54-64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lejligheder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A7FB424-C363-2521-8778-D95B11887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789F512-5FD1-7287-F798-2E27DA1F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404664"/>
            <a:ext cx="1912348" cy="723002"/>
          </a:xfrm>
          <a:prstGeom prst="rect">
            <a:avLst/>
          </a:prstGeom>
        </p:spPr>
      </p:pic>
      <p:pic>
        <p:nvPicPr>
          <p:cNvPr id="4" name="Billede 3" descr="Et billede, der indeholder mur, indendørs, vask, VVS-fikstur&#10;&#10;Automatisk genereret beskrivelse">
            <a:extLst>
              <a:ext uri="{FF2B5EF4-FFF2-40B4-BE49-F238E27FC236}">
                <a16:creationId xmlns:a16="http://schemas.microsoft.com/office/drawing/2014/main" id="{2773CE5E-8BDC-78B0-F013-0C0C89D98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5318" y="1829185"/>
            <a:ext cx="4374037" cy="32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4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2BC6EF9-63C9-40AA-9A68-E688A556402C}"/>
              </a:ext>
            </a:extLst>
          </p:cNvPr>
          <p:cNvSpPr txBox="1"/>
          <p:nvPr/>
        </p:nvSpPr>
        <p:spPr>
          <a:xfrm>
            <a:off x="728220" y="1882415"/>
            <a:ext cx="3280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19</a:t>
            </a:r>
          </a:p>
          <a:p>
            <a:r>
              <a:rPr lang="da-DK" sz="2100" b="1" dirty="0" err="1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Østervænget</a:t>
            </a:r>
            <a:endParaRPr lang="da-DK" sz="2100" b="1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 err="1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Stadfeldtsvej</a:t>
            </a:r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41-45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da-DK" sz="1350" dirty="0" err="1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Andersensvej</a:t>
            </a:r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2-18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 lejligheder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DA2C14-9998-469D-B81E-A7C49FD8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0275F0A-9305-4DF4-A1CB-935E57696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97" y="1905319"/>
            <a:ext cx="5410301" cy="360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616DA2A-6EFC-49C1-87B4-ABEA4426C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404664"/>
            <a:ext cx="1912348" cy="7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2BC6EF9-63C9-40AA-9A68-E688A556402C}"/>
              </a:ext>
            </a:extLst>
          </p:cNvPr>
          <p:cNvSpPr txBox="1"/>
          <p:nvPr/>
        </p:nvSpPr>
        <p:spPr>
          <a:xfrm>
            <a:off x="728220" y="1882415"/>
            <a:ext cx="3280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24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Ungskuepladsen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Falkevej 9-41</a:t>
            </a:r>
          </a:p>
          <a:p>
            <a:r>
              <a:rPr lang="da-DK" sz="1350" dirty="0" err="1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Glarbjergvej</a:t>
            </a:r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124-146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181 lejligheder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DA2C14-9998-469D-B81E-A7C49FD8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2050" name="Picture 2" descr="Billede">
            <a:extLst>
              <a:ext uri="{FF2B5EF4-FFF2-40B4-BE49-F238E27FC236}">
                <a16:creationId xmlns:a16="http://schemas.microsoft.com/office/drawing/2014/main" id="{80030F19-4FCC-4F46-9FBD-F70AB7554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44" y="2069302"/>
            <a:ext cx="5732432" cy="343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52DF708-9FE5-46AE-B91F-2DAE5D580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528" y="404664"/>
            <a:ext cx="1912348" cy="7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2BC6EF9-63C9-40AA-9A68-E688A556402C}"/>
              </a:ext>
            </a:extLst>
          </p:cNvPr>
          <p:cNvSpPr txBox="1"/>
          <p:nvPr/>
        </p:nvSpPr>
        <p:spPr>
          <a:xfrm>
            <a:off x="728220" y="1882415"/>
            <a:ext cx="3280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27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Jennumparken 1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Flyvervej 2-16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Garnisonsvej 1-3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lejligheder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DA2C14-9998-469D-B81E-A7C49FD8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4D7E70B-037D-4268-ACE8-C12FAECFE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332656"/>
            <a:ext cx="1912348" cy="72300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11041863-09F1-48CC-9097-7A5674A94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625" y="1790504"/>
            <a:ext cx="5052927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6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2BC6EF9-63C9-40AA-9A68-E688A556402C}"/>
              </a:ext>
            </a:extLst>
          </p:cNvPr>
          <p:cNvSpPr txBox="1"/>
          <p:nvPr/>
        </p:nvSpPr>
        <p:spPr>
          <a:xfrm>
            <a:off x="728220" y="1882415"/>
            <a:ext cx="3280528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28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Jennumparken 2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Gl. Jennumvej 6-14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Husarvej 2-40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Garnisonsvej 7-19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207 lejligheder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DA2C14-9998-469D-B81E-A7C49FD8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911AC4F-114D-4CFE-A262-EE3714CFD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476672"/>
            <a:ext cx="1912348" cy="72300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4DDB55A-E20E-4E96-B02C-4E12DA28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109" y="2141443"/>
            <a:ext cx="5950598" cy="27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2BC6EF9-63C9-40AA-9A68-E688A556402C}"/>
              </a:ext>
            </a:extLst>
          </p:cNvPr>
          <p:cNvSpPr txBox="1"/>
          <p:nvPr/>
        </p:nvSpPr>
        <p:spPr>
          <a:xfrm>
            <a:off x="390438" y="1882415"/>
            <a:ext cx="3322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42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Anemonevej 16-42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Anemonevej 16-42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 lejligheder</a:t>
            </a:r>
          </a:p>
          <a:p>
            <a:endParaRPr lang="da-DK" sz="135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DA2C14-9998-469D-B81E-A7C49FD8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4DC703D-8BCA-41A7-96B3-42662E58C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04664"/>
            <a:ext cx="1912348" cy="723002"/>
          </a:xfrm>
          <a:prstGeom prst="rect">
            <a:avLst/>
          </a:prstGeom>
        </p:spPr>
      </p:pic>
      <p:pic>
        <p:nvPicPr>
          <p:cNvPr id="6" name="Billede 5" descr="Et billede, der indeholder udendørs, sky, bygning, jord&#10;&#10;Automatisk genereret beskrivelse">
            <a:extLst>
              <a:ext uri="{FF2B5EF4-FFF2-40B4-BE49-F238E27FC236}">
                <a16:creationId xmlns:a16="http://schemas.microsoft.com/office/drawing/2014/main" id="{093D7EDB-653D-D5D5-2EA6-167267260C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21" y="1786119"/>
            <a:ext cx="5380004" cy="358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6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1B0C2-EF8F-AFBD-1CE7-3006CF588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BD7A1502-ABBB-88C3-654B-6F94196C8A15}"/>
              </a:ext>
            </a:extLst>
          </p:cNvPr>
          <p:cNvSpPr txBox="1"/>
          <p:nvPr/>
        </p:nvSpPr>
        <p:spPr>
          <a:xfrm>
            <a:off x="390438" y="1882415"/>
            <a:ext cx="3322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42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Anemonevej 16-42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Anemonevej 16-42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 lejligheder</a:t>
            </a:r>
          </a:p>
          <a:p>
            <a:endParaRPr lang="da-DK" sz="135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3734E45-D721-B611-64DF-01F55BFAF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431F51D-ED2F-0980-BE6F-04C5D957F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404664"/>
            <a:ext cx="1912348" cy="723002"/>
          </a:xfrm>
          <a:prstGeom prst="rect">
            <a:avLst/>
          </a:prstGeom>
        </p:spPr>
      </p:pic>
      <p:pic>
        <p:nvPicPr>
          <p:cNvPr id="4" name="Billede 3" descr="Et billede, der indeholder udendørs, sky, bygning, vindue">
            <a:extLst>
              <a:ext uri="{FF2B5EF4-FFF2-40B4-BE49-F238E27FC236}">
                <a16:creationId xmlns:a16="http://schemas.microsoft.com/office/drawing/2014/main" id="{E59301FC-AA26-3A26-B92B-46C3106C0D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689" y="1882415"/>
            <a:ext cx="5515583" cy="36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213AA-7C43-6F07-079E-0F7404813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CF0FD845-C451-E18B-2D9B-BB421C9516C5}"/>
              </a:ext>
            </a:extLst>
          </p:cNvPr>
          <p:cNvSpPr txBox="1"/>
          <p:nvPr/>
        </p:nvSpPr>
        <p:spPr>
          <a:xfrm>
            <a:off x="390438" y="1882415"/>
            <a:ext cx="3322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42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Anemonevej 16-42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Anemonevej 16-42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 lejligheder</a:t>
            </a:r>
          </a:p>
          <a:p>
            <a:endParaRPr lang="da-DK" sz="135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874E4D7-7D68-3502-0E69-85EF072CD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F4A5AC0-6C46-2DC9-BA4F-54C534FA0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359672"/>
            <a:ext cx="1912348" cy="723002"/>
          </a:xfrm>
          <a:prstGeom prst="rect">
            <a:avLst/>
          </a:prstGeom>
        </p:spPr>
      </p:pic>
      <p:pic>
        <p:nvPicPr>
          <p:cNvPr id="6" name="Billede 5" descr="Et billede, der indeholder indendørs, mur, bygning, Lægge gulv/gulv">
            <a:extLst>
              <a:ext uri="{FF2B5EF4-FFF2-40B4-BE49-F238E27FC236}">
                <a16:creationId xmlns:a16="http://schemas.microsoft.com/office/drawing/2014/main" id="{50993A7D-CCD0-79BA-49B9-4AFAC6DDE2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40" y="1770369"/>
            <a:ext cx="5368751" cy="40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00FAA-60EE-0602-3D00-B42684E9B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1D026FA8-0301-4782-B0A2-42C968CAEED2}"/>
              </a:ext>
            </a:extLst>
          </p:cNvPr>
          <p:cNvSpPr txBox="1"/>
          <p:nvPr/>
        </p:nvSpPr>
        <p:spPr>
          <a:xfrm>
            <a:off x="390438" y="1882415"/>
            <a:ext cx="3322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42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Anemonevej 16-42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Anemonevej 16-42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 lejligheder</a:t>
            </a:r>
          </a:p>
          <a:p>
            <a:endParaRPr lang="da-DK" sz="135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A86C585-05F2-18C8-008D-B824E8F3E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0A27654-402A-D2DA-12EB-C4B88251F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404664"/>
            <a:ext cx="1912348" cy="723002"/>
          </a:xfrm>
          <a:prstGeom prst="rect">
            <a:avLst/>
          </a:prstGeom>
        </p:spPr>
      </p:pic>
      <p:pic>
        <p:nvPicPr>
          <p:cNvPr id="4" name="Billede 3" descr="Et billede, der indeholder indendørs, mur, Snedkerarbejde, skab">
            <a:extLst>
              <a:ext uri="{FF2B5EF4-FFF2-40B4-BE49-F238E27FC236}">
                <a16:creationId xmlns:a16="http://schemas.microsoft.com/office/drawing/2014/main" id="{F2B435CB-FA89-900F-F500-8D6BC2A7E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22" y="1784640"/>
            <a:ext cx="5333189" cy="39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da-DK" dirty="0"/>
              <a:t>Dagsorden - fortsat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hangingPunct="0">
              <a:buNone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7.   Valg:</a:t>
            </a:r>
          </a:p>
          <a:p>
            <a:pPr marL="0" indent="0" hangingPunct="0">
              <a:buNone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	1. Valg af 4 medlemmer til organisationsbestyrelsen (skal vælges for 2 år)</a:t>
            </a:r>
          </a:p>
          <a:p>
            <a:pPr marL="0" indent="0" hangingPunct="0">
              <a:buNone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a-DK" sz="1800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</a:endParaRPr>
          </a:p>
          <a:p>
            <a:pPr marL="0" indent="0" hangingPunct="0">
              <a:buNone/>
            </a:pPr>
            <a:r>
              <a:rPr lang="da-D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da-DK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På valg:</a:t>
            </a:r>
          </a:p>
          <a:p>
            <a:pPr marL="0" indent="0" hangingPunct="0">
              <a:buNone/>
            </a:pPr>
            <a:r>
              <a:rPr lang="da-DK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Knud Rothmann</a:t>
            </a:r>
          </a:p>
          <a:p>
            <a:pPr marL="0" indent="0" hangingPunct="0">
              <a:buNone/>
            </a:pPr>
            <a:r>
              <a:rPr lang="da-DK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Jette Christiansen</a:t>
            </a:r>
          </a:p>
          <a:p>
            <a:pPr marL="0" indent="0" hangingPunct="0">
              <a:buNone/>
            </a:pPr>
            <a:r>
              <a:rPr lang="da-DK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Nicholaj Fabricius Kristensen</a:t>
            </a:r>
          </a:p>
          <a:p>
            <a:pPr marL="0" indent="0" hangingPunct="0">
              <a:buNone/>
            </a:pPr>
            <a:r>
              <a:rPr lang="da-DK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Vibeke Leensbak</a:t>
            </a:r>
          </a:p>
          <a:p>
            <a:pPr marL="0" indent="0" hangingPunct="0">
              <a:buNone/>
            </a:pP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0">
              <a:buNone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	2. Valg af 2 suppleanter</a:t>
            </a:r>
          </a:p>
          <a:p>
            <a:pPr marL="0" indent="0" hangingPunct="0">
              <a:buNone/>
            </a:pP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0">
              <a:buNone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8.   Valg af revisor</a:t>
            </a:r>
          </a:p>
          <a:p>
            <a:pPr hangingPunct="0"/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0">
              <a:buNone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9.   Eventuelt</a:t>
            </a:r>
          </a:p>
          <a:p>
            <a:pPr marL="358775" indent="0">
              <a:buNone/>
              <a:tabLst>
                <a:tab pos="536575" algn="l"/>
              </a:tabLst>
            </a:pP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805264"/>
            <a:ext cx="1820809" cy="6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2412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A7110-E16D-4AE9-C94C-35DA14ECE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DCEB1442-B14B-5DE3-B590-9DE89CD6BB8F}"/>
              </a:ext>
            </a:extLst>
          </p:cNvPr>
          <p:cNvSpPr txBox="1"/>
          <p:nvPr/>
        </p:nvSpPr>
        <p:spPr>
          <a:xfrm>
            <a:off x="390438" y="1882415"/>
            <a:ext cx="3322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42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Anemonevej 16-42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Anemonevej 16-42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 lejligheder</a:t>
            </a:r>
          </a:p>
          <a:p>
            <a:endParaRPr lang="da-DK" sz="135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5E2E581-85FF-5241-BE7D-773536CCD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ADB929B-B682-38C8-87AA-00A4867C6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335864"/>
            <a:ext cx="1912348" cy="723002"/>
          </a:xfrm>
          <a:prstGeom prst="rect">
            <a:avLst/>
          </a:prstGeom>
        </p:spPr>
      </p:pic>
      <p:pic>
        <p:nvPicPr>
          <p:cNvPr id="6" name="Billede 5" descr="Et billede, der indeholder mur, indendørs, gulv, fliser">
            <a:extLst>
              <a:ext uri="{FF2B5EF4-FFF2-40B4-BE49-F238E27FC236}">
                <a16:creationId xmlns:a16="http://schemas.microsoft.com/office/drawing/2014/main" id="{D1DDFCA3-BE61-9A4B-5A1D-DF7AF08C2F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13" y="1743269"/>
            <a:ext cx="5407820" cy="405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9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2BC6EF9-63C9-40AA-9A68-E688A556402C}"/>
              </a:ext>
            </a:extLst>
          </p:cNvPr>
          <p:cNvSpPr txBox="1"/>
          <p:nvPr/>
        </p:nvSpPr>
        <p:spPr>
          <a:xfrm>
            <a:off x="728221" y="1882416"/>
            <a:ext cx="332294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43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Villabyen 1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Nørrebrogade 159-173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Artillerivej 2-16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Majorvej 31-37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lejligheder</a:t>
            </a:r>
          </a:p>
          <a:p>
            <a:endParaRPr lang="da-DK" sz="135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DA2C14-9998-469D-B81E-A7C49FD8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756414F-33E4-4950-AAA6-7CDE3F198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09" y="1946812"/>
            <a:ext cx="4677239" cy="311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7E0752E-D369-44A4-88BE-67FB95FB8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404664"/>
            <a:ext cx="1912348" cy="7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2BC6EF9-63C9-40AA-9A68-E688A556402C}"/>
              </a:ext>
            </a:extLst>
          </p:cNvPr>
          <p:cNvSpPr txBox="1"/>
          <p:nvPr/>
        </p:nvSpPr>
        <p:spPr>
          <a:xfrm>
            <a:off x="728221" y="1882416"/>
            <a:ext cx="332294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44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Villabyen 2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Gardervej 1-13</a:t>
            </a:r>
          </a:p>
          <a:p>
            <a:r>
              <a:rPr lang="da-DK" sz="1350" dirty="0" err="1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Glarbjergvej</a:t>
            </a:r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59-67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Majorvej 2-26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Majorvej 3-25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Pionervej 1-10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 lejligheder</a:t>
            </a:r>
          </a:p>
          <a:p>
            <a:endParaRPr lang="da-DK" sz="135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DA2C14-9998-469D-B81E-A7C49FD8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797" y="34579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5C87887-E7FF-4C37-BDE6-0E3B8021C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17" y="1996573"/>
            <a:ext cx="4677239" cy="311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4A94F50-299E-482B-901B-1ED72F880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282" y="332656"/>
            <a:ext cx="1912348" cy="7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2BC6EF9-63C9-40AA-9A68-E688A556402C}"/>
              </a:ext>
            </a:extLst>
          </p:cNvPr>
          <p:cNvSpPr txBox="1"/>
          <p:nvPr/>
        </p:nvSpPr>
        <p:spPr>
          <a:xfrm>
            <a:off x="728221" y="1882415"/>
            <a:ext cx="3322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48</a:t>
            </a:r>
          </a:p>
          <a:p>
            <a:r>
              <a:rPr lang="da-DK" sz="2100" b="1" dirty="0" err="1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Glarbjergvej</a:t>
            </a:r>
            <a:endParaRPr lang="da-DK" sz="2100" b="1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 err="1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Glarbjergvej</a:t>
            </a:r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57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lejligheder</a:t>
            </a:r>
          </a:p>
          <a:p>
            <a:endParaRPr lang="da-DK" sz="135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DA2C14-9998-469D-B81E-A7C49FD8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5783EF2-F60A-4CAA-8799-F17A16B83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76" y="1882415"/>
            <a:ext cx="4674956" cy="311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68CB0E6-3E2E-4A6C-AA60-40D6985FB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332656"/>
            <a:ext cx="1912348" cy="7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2BC6EF9-63C9-40AA-9A68-E688A556402C}"/>
              </a:ext>
            </a:extLst>
          </p:cNvPr>
          <p:cNvSpPr txBox="1"/>
          <p:nvPr/>
        </p:nvSpPr>
        <p:spPr>
          <a:xfrm>
            <a:off x="728221" y="1882415"/>
            <a:ext cx="3322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Afdeling 57</a:t>
            </a:r>
          </a:p>
          <a:p>
            <a:r>
              <a:rPr lang="da-DK" sz="2100" b="1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Spindervej</a:t>
            </a: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Spindervej 8</a:t>
            </a:r>
          </a:p>
          <a:p>
            <a:endParaRPr lang="da-DK" sz="1350" dirty="0">
              <a:solidFill>
                <a:srgbClr val="0F44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1350" dirty="0">
                <a:solidFill>
                  <a:srgbClr val="0F44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lejligheder</a:t>
            </a:r>
          </a:p>
          <a:p>
            <a:endParaRPr lang="da-DK" sz="135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DA2C14-9998-469D-B81E-A7C49FD8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3363740"/>
            <a:ext cx="1385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a-DK" altLang="da-DK" sz="1350">
                <a:latin typeface="Arial" panose="020B0604020202020204" pitchFamily="34" charset="0"/>
              </a:rPr>
            </a:br>
            <a:br>
              <a:rPr lang="da-DK" altLang="da-DK" sz="1350">
                <a:latin typeface="Arial" panose="020B0604020202020204" pitchFamily="34" charset="0"/>
              </a:rPr>
            </a:br>
            <a:endParaRPr lang="da-DK" altLang="da-DK" sz="1350">
              <a:latin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1B791B7-71D1-4E34-A157-1D8865EE4F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6" y="1882415"/>
            <a:ext cx="4677239" cy="311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AE1A68F-C40F-4D4A-9345-4DCC367C7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332656"/>
            <a:ext cx="1912348" cy="7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614CA1-DB45-150F-2BF7-93644A0F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400" i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FREMTIDEN</a:t>
            </a:r>
            <a:r>
              <a:rPr lang="da-DK" sz="54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5400" i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M/S</a:t>
            </a:r>
          </a:p>
        </p:txBody>
      </p:sp>
      <p:pic>
        <p:nvPicPr>
          <p:cNvPr id="14" name="Pladsholder til indhold 13" descr="Engleansigt med massiv udfyldning">
            <a:extLst>
              <a:ext uri="{FF2B5EF4-FFF2-40B4-BE49-F238E27FC236}">
                <a16:creationId xmlns:a16="http://schemas.microsoft.com/office/drawing/2014/main" id="{8BE5B577-FA93-99F0-0372-F2F1406B0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7624" y="1988840"/>
            <a:ext cx="2016224" cy="2016224"/>
          </a:xfrm>
        </p:spPr>
      </p:pic>
      <p:pic>
        <p:nvPicPr>
          <p:cNvPr id="16" name="Grafik 15" descr="Ambition kontur">
            <a:extLst>
              <a:ext uri="{FF2B5EF4-FFF2-40B4-BE49-F238E27FC236}">
                <a16:creationId xmlns:a16="http://schemas.microsoft.com/office/drawing/2014/main" id="{4D67FEB7-1AEB-6442-1347-B1B27FB41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4960" y="1675656"/>
            <a:ext cx="2401416" cy="2401416"/>
          </a:xfrm>
          <a:prstGeom prst="rect">
            <a:avLst/>
          </a:prstGeom>
        </p:spPr>
      </p:pic>
      <p:pic>
        <p:nvPicPr>
          <p:cNvPr id="18" name="Grafik 17" descr="Kugleramme kontur">
            <a:extLst>
              <a:ext uri="{FF2B5EF4-FFF2-40B4-BE49-F238E27FC236}">
                <a16:creationId xmlns:a16="http://schemas.microsoft.com/office/drawing/2014/main" id="{4DD6B968-A823-4A10-4FC7-6BC0D8C46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94302" y="4077072"/>
            <a:ext cx="26642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942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i="1" dirty="0"/>
              <a:t>Byggeri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r>
              <a:rPr lang="da-DK" dirty="0"/>
              <a:t>Vi arbejder videre med projekterne ved: Bækkestien (seniorboliger)  </a:t>
            </a:r>
          </a:p>
          <a:p>
            <a:pPr marL="0" indent="0" algn="ctr">
              <a:buNone/>
            </a:pPr>
            <a:r>
              <a:rPr lang="da-DK" dirty="0"/>
              <a:t>Flodbyen (familieboliger)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4391450"/>
            <a:ext cx="3651407" cy="169292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20" y="4411337"/>
            <a:ext cx="3312370" cy="16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275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256055" y="476672"/>
            <a:ext cx="635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Vores vision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733256"/>
            <a:ext cx="2018955" cy="765321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56055" y="2204864"/>
            <a:ext cx="790978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3200" b="0" i="1" kern="1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Det bedste sted at bo </a:t>
            </a:r>
            <a:endParaRPr lang="da-DK" sz="3200" b="0" i="1" kern="1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da-DK" sz="3200" b="0" i="1" kern="1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 </a:t>
            </a:r>
          </a:p>
          <a:p>
            <a:pPr algn="ctr"/>
            <a:r>
              <a:rPr lang="da-DK" sz="3200" b="0" i="1" kern="1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en moderne boligorganisation </a:t>
            </a:r>
            <a:endParaRPr lang="da-DK" sz="3200" b="0" i="1" kern="1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da-DK" sz="3200" b="0" i="1" kern="1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– med fokus på beboerdemokrati og effektiv drift.  </a:t>
            </a:r>
            <a:endParaRPr lang="da-DK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42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065" y="131212"/>
            <a:ext cx="3275941" cy="2219960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788670" y="2591916"/>
            <a:ext cx="6281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Repræsentanter for Møllevænget &amp; Storgaarden </a:t>
            </a:r>
          </a:p>
          <a:p>
            <a:r>
              <a:rPr lang="da-DK" sz="24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Personalet</a:t>
            </a:r>
          </a:p>
          <a:p>
            <a:r>
              <a:rPr lang="da-DK" sz="24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Administrationen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683568" y="4471496"/>
            <a:ext cx="623100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950" i="1" dirty="0">
                <a:solidFill>
                  <a:srgbClr val="0070C0"/>
                </a:solidFill>
              </a:rPr>
              <a:t>- Det bedste sted at bo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788670" y="3818533"/>
            <a:ext cx="635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for det gode samarbejde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52DB8027-E74A-4F26-A10C-B8BE26484B57}"/>
              </a:ext>
            </a:extLst>
          </p:cNvPr>
          <p:cNvSpPr txBox="1"/>
          <p:nvPr/>
        </p:nvSpPr>
        <p:spPr>
          <a:xfrm>
            <a:off x="376075" y="1102577"/>
            <a:ext cx="635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i="1" dirty="0">
                <a:solidFill>
                  <a:srgbClr val="20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stor tak til…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5" y="5533257"/>
            <a:ext cx="2395156" cy="9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52128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br>
              <a:rPr lang="da-DK" sz="4400" dirty="0">
                <a:latin typeface="Arial" pitchFamily="34" charset="0"/>
                <a:cs typeface="Arial" pitchFamily="34" charset="0"/>
              </a:rPr>
            </a:br>
            <a:r>
              <a:rPr lang="da-DK" sz="4400" dirty="0">
                <a:latin typeface="Arial" pitchFamily="34" charset="0"/>
                <a:cs typeface="Arial" pitchFamily="34" charset="0"/>
              </a:rPr>
              <a:t>Årsregnskab 2022/2023</a:t>
            </a:r>
            <a:br>
              <a:rPr lang="da-DK" sz="4400" dirty="0">
                <a:latin typeface="Arial" pitchFamily="34" charset="0"/>
                <a:cs typeface="Arial" pitchFamily="34" charset="0"/>
              </a:rPr>
            </a:br>
            <a:br>
              <a:rPr lang="da-DK" dirty="0">
                <a:latin typeface="Arial" pitchFamily="34" charset="0"/>
                <a:cs typeface="Arial" pitchFamily="34" charset="0"/>
              </a:rPr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da-DK" sz="18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da-DK" sz="40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da-DK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da-DK" dirty="0">
              <a:latin typeface="Arial" pitchFamily="34" charset="0"/>
              <a:cs typeface="Arial" pitchFamily="34" charset="0"/>
            </a:endParaRPr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692797"/>
            <a:ext cx="2242592" cy="85009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074421E-B604-4291-A6F3-F2B2402E0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2176383"/>
            <a:ext cx="3599173" cy="324321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2EB15A4-C747-7A36-145A-66BEBEB7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3700" b="1" kern="1200">
                <a:latin typeface="+mj-lt"/>
                <a:ea typeface="+mj-ea"/>
                <a:cs typeface="+mj-cs"/>
              </a:rPr>
              <a:t>VALG AF </a:t>
            </a:r>
            <a:br>
              <a:rPr lang="da-DK" sz="3700" b="1" kern="1200">
                <a:latin typeface="+mj-lt"/>
                <a:ea typeface="+mj-ea"/>
                <a:cs typeface="+mj-cs"/>
              </a:rPr>
            </a:br>
            <a:endParaRPr lang="da-DK" sz="3700" kern="1200">
              <a:latin typeface="+mj-lt"/>
              <a:ea typeface="+mj-ea"/>
              <a:cs typeface="+mj-cs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6309A9C-A8EC-50CB-FDA9-1598D6437442}"/>
              </a:ext>
            </a:extLst>
          </p:cNvPr>
          <p:cNvSpPr txBox="1"/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a-DK" sz="2800"/>
              <a:t>Dirigent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a-DK" sz="2800"/>
              <a:t>Referent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a-DK" sz="2800"/>
              <a:t>Stemmeudvalg</a:t>
            </a:r>
          </a:p>
        </p:txBody>
      </p:sp>
      <p:pic>
        <p:nvPicPr>
          <p:cNvPr id="6146" name="Picture 2" descr="Hånd klokke bord klokke hånd klokke stål klokke | Fruugo DK">
            <a:extLst>
              <a:ext uri="{FF2B5EF4-FFF2-40B4-BE49-F238E27FC236}">
                <a16:creationId xmlns:a16="http://schemas.microsoft.com/office/drawing/2014/main" id="{D702510F-BA32-A2C6-C9C3-695C2C0F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816716"/>
            <a:ext cx="4038600" cy="40929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87865083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Boligorganisationens </a:t>
            </a:r>
            <a:br>
              <a:rPr lang="da-DK" dirty="0"/>
            </a:br>
            <a:r>
              <a:rPr lang="da-DK" dirty="0"/>
              <a:t>regnskab 2022/2023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Resultatopgørelsen</a:t>
            </a:r>
          </a:p>
          <a:p>
            <a:endParaRPr lang="da-DK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Årets resultat er et overskud på 196.201 kr. </a:t>
            </a:r>
            <a:br>
              <a:rPr lang="da-DK" sz="2400" dirty="0">
                <a:latin typeface="Arial" pitchFamily="34" charset="0"/>
                <a:cs typeface="Arial" pitchFamily="34" charset="0"/>
              </a:rPr>
            </a:b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Den primære årsag til årets overskud er boligorganisationens andel af kursgevinst på obligationsbeholdningen på 73 </a:t>
            </a:r>
            <a:r>
              <a:rPr lang="da-DK" sz="2400" dirty="0" err="1">
                <a:latin typeface="Arial" pitchFamily="34" charset="0"/>
                <a:cs typeface="Arial" pitchFamily="34" charset="0"/>
              </a:rPr>
              <a:t>tkr</a:t>
            </a:r>
            <a:r>
              <a:rPr lang="da-DK" sz="2400" dirty="0">
                <a:latin typeface="Arial" pitchFamily="34" charset="0"/>
                <a:cs typeface="Arial" pitchFamily="34" charset="0"/>
              </a:rPr>
              <a:t>. samt positiv forrentning af arbejdskapitalen på 182 </a:t>
            </a:r>
            <a:r>
              <a:rPr lang="da-DK" sz="2400" dirty="0" err="1">
                <a:latin typeface="Arial" pitchFamily="34" charset="0"/>
                <a:cs typeface="Arial" pitchFamily="34" charset="0"/>
              </a:rPr>
              <a:t>tkr</a:t>
            </a:r>
            <a:r>
              <a:rPr lang="da-DK" sz="2400" dirty="0">
                <a:latin typeface="Arial" pitchFamily="34" charset="0"/>
                <a:cs typeface="Arial" pitchFamily="34" charset="0"/>
              </a:rPr>
              <a:t>. Samlet set et afkast på 255 </a:t>
            </a:r>
            <a:r>
              <a:rPr lang="da-DK" sz="2400" dirty="0" err="1">
                <a:latin typeface="Arial" pitchFamily="34" charset="0"/>
                <a:cs typeface="Arial" pitchFamily="34" charset="0"/>
              </a:rPr>
              <a:t>tkr</a:t>
            </a:r>
            <a:r>
              <a:rPr lang="da-DK" sz="2400" dirty="0">
                <a:latin typeface="Arial" pitchFamily="34" charset="0"/>
                <a:cs typeface="Arial" pitchFamily="34" charset="0"/>
              </a:rPr>
              <a:t>.</a:t>
            </a:r>
            <a:br>
              <a:rPr lang="da-DK" sz="2400" dirty="0">
                <a:latin typeface="Arial" pitchFamily="34" charset="0"/>
                <a:cs typeface="Arial" pitchFamily="34" charset="0"/>
              </a:rPr>
            </a:b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Bruttoadministrationsudgifterne udgør 10.919.414 kr.</a:t>
            </a:r>
            <a:br>
              <a:rPr lang="da-DK" sz="2400" dirty="0">
                <a:latin typeface="Arial" pitchFamily="34" charset="0"/>
                <a:cs typeface="Arial" pitchFamily="34" charset="0"/>
              </a:rPr>
            </a:br>
            <a:r>
              <a:rPr lang="da-DK" sz="2400" dirty="0">
                <a:latin typeface="Arial" pitchFamily="34" charset="0"/>
                <a:cs typeface="Arial" pitchFamily="34" charset="0"/>
              </a:rPr>
              <a:t>Et merforbrug på 40 </a:t>
            </a:r>
            <a:r>
              <a:rPr lang="da-DK" sz="2400" dirty="0" err="1">
                <a:latin typeface="Arial" pitchFamily="34" charset="0"/>
                <a:cs typeface="Arial" pitchFamily="34" charset="0"/>
              </a:rPr>
              <a:t>tkr</a:t>
            </a:r>
            <a:r>
              <a:rPr lang="da-DK" sz="2400" dirty="0">
                <a:latin typeface="Arial" pitchFamily="34" charset="0"/>
                <a:cs typeface="Arial" pitchFamily="34" charset="0"/>
              </a:rPr>
              <a:t>. i forhold til budget.</a:t>
            </a:r>
            <a:br>
              <a:rPr lang="da-DK" sz="2400" dirty="0">
                <a:latin typeface="Arial" pitchFamily="34" charset="0"/>
                <a:cs typeface="Arial" pitchFamily="34" charset="0"/>
              </a:rPr>
            </a:b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Merforbruget relaterer sig primært til kontorholdsudgifter og revision.</a:t>
            </a:r>
          </a:p>
          <a:p>
            <a:pPr marL="0" indent="0">
              <a:buNone/>
            </a:pP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Administrationsbidrag pr. lejemålsenhed udgør 3.933 kr. (heraf 3.063 kr. til RandersBolig). Et fald på 11 kr. i forhold til sidste år.</a:t>
            </a:r>
          </a:p>
          <a:p>
            <a:pPr marL="0" indent="0">
              <a:buNone/>
            </a:pPr>
            <a:endParaRPr lang="da-DK" sz="19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da-DK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da-DK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da-DK" sz="1400" dirty="0">
              <a:latin typeface="Arial" pitchFamily="34" charset="0"/>
              <a:cs typeface="Arial" pitchFamily="34" charset="0"/>
            </a:endParaRPr>
          </a:p>
          <a:p>
            <a:endParaRPr lang="da-DK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da-DK" sz="2000" dirty="0">
              <a:latin typeface="Arial" pitchFamily="34" charset="0"/>
              <a:cs typeface="Arial" pitchFamily="34" charset="0"/>
            </a:endParaRPr>
          </a:p>
          <a:p>
            <a:endParaRPr lang="da-DK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5702454"/>
            <a:ext cx="224352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1520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Boligorganisationens </a:t>
            </a:r>
            <a:br>
              <a:rPr lang="da-DK" dirty="0"/>
            </a:br>
            <a:r>
              <a:rPr lang="da-DK" dirty="0"/>
              <a:t>regnskab 2022/2023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Kurstab</a:t>
            </a:r>
          </a:p>
          <a:p>
            <a:endParaRPr lang="da-DK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Årets afkast for obligationsbeholdning har i forhold til sidste år haft en positiv udvikling. Der har været en positiv kursregulering i afdelingerne på 1.627 </a:t>
            </a:r>
            <a:r>
              <a:rPr lang="da-DK" sz="2400" dirty="0" err="1">
                <a:latin typeface="Arial" pitchFamily="34" charset="0"/>
                <a:cs typeface="Arial" pitchFamily="34" charset="0"/>
              </a:rPr>
              <a:t>tkr</a:t>
            </a:r>
            <a:r>
              <a:rPr lang="da-DK" sz="2400" dirty="0">
                <a:latin typeface="Arial" pitchFamily="34" charset="0"/>
                <a:cs typeface="Arial" pitchFamily="34" charset="0"/>
              </a:rPr>
              <a:t>. Det akkumulerede kurstab på henlæggelser udgør nu 17.821 </a:t>
            </a:r>
            <a:r>
              <a:rPr lang="da-DK" sz="2400" dirty="0" err="1">
                <a:latin typeface="Arial" pitchFamily="34" charset="0"/>
                <a:cs typeface="Arial" pitchFamily="34" charset="0"/>
              </a:rPr>
              <a:t>tkr</a:t>
            </a:r>
            <a:r>
              <a:rPr lang="da-DK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Boligorganisations andel af kursgevinsten er 73 </a:t>
            </a:r>
            <a:r>
              <a:rPr lang="da-DK" sz="2400" dirty="0" err="1">
                <a:latin typeface="Arial" pitchFamily="34" charset="0"/>
                <a:cs typeface="Arial" pitchFamily="34" charset="0"/>
              </a:rPr>
              <a:t>tkr</a:t>
            </a:r>
            <a:r>
              <a:rPr lang="da-DK" sz="2400" dirty="0">
                <a:latin typeface="Arial" pitchFamily="34" charset="0"/>
                <a:cs typeface="Arial" pitchFamily="34" charset="0"/>
              </a:rPr>
              <a:t>.</a:t>
            </a:r>
            <a:br>
              <a:rPr lang="da-DK" sz="2400" dirty="0">
                <a:latin typeface="Arial" pitchFamily="34" charset="0"/>
                <a:cs typeface="Arial" pitchFamily="34" charset="0"/>
              </a:rPr>
            </a:b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Der forventes ligeledes kursgevinst i regnskabsåret 2023/24.</a:t>
            </a:r>
          </a:p>
          <a:p>
            <a:pPr marL="0" indent="0">
              <a:buNone/>
            </a:pPr>
            <a:endParaRPr lang="da-DK" sz="19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da-DK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da-DK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da-DK" sz="1400" dirty="0">
              <a:latin typeface="Arial" pitchFamily="34" charset="0"/>
              <a:cs typeface="Arial" pitchFamily="34" charset="0"/>
            </a:endParaRPr>
          </a:p>
          <a:p>
            <a:endParaRPr lang="da-DK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da-DK" sz="2000" dirty="0">
              <a:latin typeface="Arial" pitchFamily="34" charset="0"/>
              <a:cs typeface="Arial" pitchFamily="34" charset="0"/>
            </a:endParaRPr>
          </a:p>
          <a:p>
            <a:endParaRPr lang="da-DK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5702454"/>
            <a:ext cx="224352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9385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Boligorganisationens regnskab 2022/2023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a-DK" dirty="0"/>
              <a:t>Ekstraordinære udgifter:</a:t>
            </a:r>
            <a:br>
              <a:rPr lang="da-DK" dirty="0"/>
            </a:br>
            <a:br>
              <a:rPr lang="da-DK" dirty="0"/>
            </a:br>
            <a:r>
              <a:rPr lang="da-DK" sz="1500" dirty="0"/>
              <a:t>- Tilskud til afdeling 57 				2.071.668 kr.</a:t>
            </a:r>
            <a:br>
              <a:rPr lang="da-DK" sz="1500" dirty="0"/>
            </a:br>
            <a:r>
              <a:rPr lang="da-DK" sz="1500" dirty="0"/>
              <a:t>- Rådgiveromkostninger				   236.003 kr.</a:t>
            </a:r>
            <a:br>
              <a:rPr lang="da-DK" sz="1500" dirty="0"/>
            </a:br>
            <a:r>
              <a:rPr lang="da-DK" sz="1500" dirty="0"/>
              <a:t>- Omkostninger til byggesag				   540.938 kr.</a:t>
            </a:r>
            <a:br>
              <a:rPr lang="da-DK" sz="1500" dirty="0"/>
            </a:br>
            <a:r>
              <a:rPr lang="da-DK" sz="1500" dirty="0"/>
              <a:t>- Boligsocial helhedsplan		                                              198.000 kr.</a:t>
            </a:r>
            <a:br>
              <a:rPr lang="da-DK" sz="1500" dirty="0"/>
            </a:br>
            <a:r>
              <a:rPr lang="da-DK" sz="1500" dirty="0"/>
              <a:t>- Tilskud til huslejenedsættelser m.v.			     87.540 kr.</a:t>
            </a:r>
            <a:br>
              <a:rPr lang="da-DK" sz="1500" dirty="0"/>
            </a:br>
            <a:r>
              <a:rPr lang="da-DK" sz="1500" dirty="0"/>
              <a:t>- Tilskud til hjemfald		                                         	   </a:t>
            </a:r>
            <a:r>
              <a:rPr lang="da-DK" sz="1500" u="sng" dirty="0"/>
              <a:t>107.434 kr.</a:t>
            </a:r>
            <a:br>
              <a:rPr lang="da-DK" sz="1500" dirty="0"/>
            </a:br>
            <a:r>
              <a:rPr lang="da-DK" sz="1500" dirty="0"/>
              <a:t>						3.241.583 kr.</a:t>
            </a:r>
            <a:br>
              <a:rPr lang="da-DK" sz="1500" dirty="0"/>
            </a:br>
            <a:br>
              <a:rPr lang="da-DK" sz="1500" dirty="0"/>
            </a:br>
            <a:r>
              <a:rPr lang="da-DK" sz="1500" dirty="0"/>
              <a:t>- Tilskud til tab ved lejeledighed			1.739.393 kr.</a:t>
            </a:r>
            <a:br>
              <a:rPr lang="da-DK" sz="1500" dirty="0"/>
            </a:br>
            <a:r>
              <a:rPr lang="da-DK" sz="1500" dirty="0"/>
              <a:t>- Tilskud til tab ved fraflytning			                     </a:t>
            </a:r>
            <a:r>
              <a:rPr lang="da-DK" sz="1500" u="sng" dirty="0"/>
              <a:t>1.268.277 kr.</a:t>
            </a:r>
            <a:br>
              <a:rPr lang="da-DK" sz="1500" dirty="0"/>
            </a:br>
            <a:br>
              <a:rPr lang="da-DK" sz="1500" u="sng" dirty="0"/>
            </a:br>
            <a:r>
              <a:rPr lang="da-DK" sz="1500" dirty="0"/>
              <a:t>Ekstraordinære udgifter i alt			                     </a:t>
            </a:r>
            <a:r>
              <a:rPr lang="da-DK" sz="1500" u="sng" dirty="0"/>
              <a:t>6.249.252 kr.</a:t>
            </a:r>
            <a:br>
              <a:rPr lang="da-DK" sz="1900" dirty="0"/>
            </a:br>
            <a:endParaRPr lang="da-DK" sz="19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7" y="6013172"/>
            <a:ext cx="1904231" cy="7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9740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Boligorganisationens regnskab 2022/23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da-DK" dirty="0"/>
              <a:t> Ekstraordinære indtægter:</a:t>
            </a:r>
            <a:br>
              <a:rPr lang="da-DK" dirty="0"/>
            </a:br>
            <a:br>
              <a:rPr lang="da-DK" dirty="0"/>
            </a:br>
            <a:r>
              <a:rPr lang="da-DK" sz="2000" dirty="0"/>
              <a:t>- Tilskud fra dispositionsfonden		   		</a:t>
            </a:r>
            <a:r>
              <a:rPr lang="da-DK" sz="2000" u="sng" dirty="0"/>
              <a:t>6.249.252 kr.</a:t>
            </a:r>
          </a:p>
          <a:p>
            <a:pPr marL="0" lvl="1" indent="0">
              <a:buNone/>
            </a:pPr>
            <a:r>
              <a:rPr lang="da-DK" sz="2000" dirty="0"/>
              <a:t>            </a:t>
            </a:r>
            <a:br>
              <a:rPr lang="da-DK" dirty="0"/>
            </a:br>
            <a:r>
              <a:rPr lang="da-DK" dirty="0"/>
              <a:t>   </a:t>
            </a:r>
            <a:r>
              <a:rPr lang="da-DK" sz="2400" dirty="0"/>
              <a:t>Ekstraordinære indtægter i alt	                       </a:t>
            </a:r>
            <a:r>
              <a:rPr lang="da-DK" sz="2400" u="sng" dirty="0"/>
              <a:t>6.249.252 kr.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844" y="5702454"/>
            <a:ext cx="224352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8779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Boligorganisationens regnskab 2022/23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r>
              <a:rPr lang="da-DK" sz="2400" b="1" dirty="0">
                <a:latin typeface="Arial" pitchFamily="34" charset="0"/>
                <a:cs typeface="Arial" pitchFamily="34" charset="0"/>
              </a:rPr>
              <a:t>Balancen </a:t>
            </a:r>
            <a:br>
              <a:rPr lang="da-DK" sz="2400" b="1" dirty="0">
                <a:latin typeface="Arial" pitchFamily="34" charset="0"/>
                <a:cs typeface="Arial" pitchFamily="34" charset="0"/>
              </a:rPr>
            </a:br>
            <a:endParaRPr lang="da-DK" sz="2400" b="1" dirty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Administrationsbygning 				  	          0 tkr.</a:t>
            </a:r>
          </a:p>
          <a:p>
            <a:pPr marL="457200" lvl="1" indent="0">
              <a:buNone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Kapital indskud, sideaktiviteter			                    3.000 tkr.</a:t>
            </a:r>
          </a:p>
          <a:p>
            <a:pPr marL="457200" lvl="1" indent="0">
              <a:buNone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Indskud i Landsbyggefonden (heraf trækningsret</a:t>
            </a:r>
            <a:br>
              <a:rPr lang="da-DK" sz="2400" dirty="0">
                <a:latin typeface="Arial" pitchFamily="34" charset="0"/>
                <a:cs typeface="Arial" pitchFamily="34" charset="0"/>
              </a:rPr>
            </a:br>
            <a:r>
              <a:rPr lang="da-DK" sz="2400" dirty="0">
                <a:latin typeface="Arial" pitchFamily="34" charset="0"/>
                <a:cs typeface="Arial" pitchFamily="34" charset="0"/>
              </a:rPr>
              <a:t>44.916 tkr.)						 </a:t>
            </a:r>
            <a:r>
              <a:rPr lang="da-DK" sz="2400" u="sng" dirty="0">
                <a:latin typeface="Arial" pitchFamily="34" charset="0"/>
                <a:cs typeface="Arial" pitchFamily="34" charset="0"/>
              </a:rPr>
              <a:t>52.099 tkr.</a:t>
            </a:r>
            <a:br>
              <a:rPr lang="da-DK" sz="2400" dirty="0">
                <a:latin typeface="Arial" pitchFamily="34" charset="0"/>
                <a:cs typeface="Arial" pitchFamily="34" charset="0"/>
              </a:rPr>
            </a:b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Anlægsaktiver i alt					 </a:t>
            </a:r>
            <a:r>
              <a:rPr lang="da-DK" sz="2400" u="sng" dirty="0">
                <a:latin typeface="Arial" pitchFamily="34" charset="0"/>
                <a:cs typeface="Arial" pitchFamily="34" charset="0"/>
              </a:rPr>
              <a:t>55.099 tkr.</a:t>
            </a:r>
          </a:p>
          <a:p>
            <a:pPr marL="457200" lvl="1" indent="0">
              <a:buNone/>
            </a:pPr>
            <a:endParaRPr lang="da-DK" sz="2400" u="sng" dirty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Værdipapirer						217.693 tkr.</a:t>
            </a:r>
          </a:p>
          <a:p>
            <a:pPr marL="457200" lvl="1" indent="0">
              <a:buNone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Bankindestående 				                   27.000 </a:t>
            </a:r>
            <a:r>
              <a:rPr lang="da-DK" sz="2400" dirty="0" err="1">
                <a:latin typeface="Arial" pitchFamily="34" charset="0"/>
                <a:cs typeface="Arial" pitchFamily="34" charset="0"/>
              </a:rPr>
              <a:t>tkr</a:t>
            </a:r>
            <a:r>
              <a:rPr lang="da-DK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Øvrige omsætningsaktiver					</a:t>
            </a:r>
            <a:r>
              <a:rPr lang="da-DK" sz="2400" u="sng" dirty="0">
                <a:latin typeface="Arial" pitchFamily="34" charset="0"/>
                <a:cs typeface="Arial" pitchFamily="34" charset="0"/>
              </a:rPr>
              <a:t>    2.094 </a:t>
            </a:r>
            <a:r>
              <a:rPr lang="da-DK" sz="2400" u="sng" dirty="0" err="1">
                <a:latin typeface="Arial" pitchFamily="34" charset="0"/>
                <a:cs typeface="Arial" pitchFamily="34" charset="0"/>
              </a:rPr>
              <a:t>tkr</a:t>
            </a:r>
            <a:r>
              <a:rPr lang="da-DK" sz="2400" u="sng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lvl="1" indent="0">
              <a:buNone/>
            </a:pPr>
            <a:endParaRPr lang="da-DK" sz="2400" u="sng" dirty="0">
              <a:highlight>
                <a:srgbClr val="FFFF00"/>
              </a:highlight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Omsætningsaktiver i alt					</a:t>
            </a:r>
            <a:r>
              <a:rPr lang="da-DK" sz="2400" u="sng" dirty="0">
                <a:latin typeface="Arial" pitchFamily="34" charset="0"/>
                <a:cs typeface="Arial" pitchFamily="34" charset="0"/>
              </a:rPr>
              <a:t>246.787 tkr.</a:t>
            </a:r>
          </a:p>
          <a:p>
            <a:pPr marL="457200" lvl="1" indent="0">
              <a:buNone/>
            </a:pPr>
            <a:endParaRPr lang="da-DK" sz="2400" u="sng" dirty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Aktiver i alt 						</a:t>
            </a:r>
            <a:r>
              <a:rPr lang="da-DK" sz="2400" u="sng" dirty="0">
                <a:latin typeface="Arial" pitchFamily="34" charset="0"/>
                <a:cs typeface="Arial" pitchFamily="34" charset="0"/>
              </a:rPr>
              <a:t>301.886 tkr.</a:t>
            </a:r>
            <a:br>
              <a:rPr lang="da-DK" sz="2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</a:br>
            <a:br>
              <a:rPr lang="da-DK" sz="2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</a:br>
            <a:br>
              <a:rPr lang="da-DK" sz="2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</a:br>
            <a:endParaRPr lang="da-DK" sz="2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278" y="5702454"/>
            <a:ext cx="224352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44156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Boligorganisationens regnskab 2022/23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r>
              <a:rPr lang="da-DK" sz="2400" b="1" dirty="0">
                <a:latin typeface="Arial" pitchFamily="34" charset="0"/>
                <a:cs typeface="Arial" pitchFamily="34" charset="0"/>
              </a:rPr>
              <a:t>Balancen </a:t>
            </a:r>
          </a:p>
          <a:p>
            <a:pPr marL="457200" lvl="1" indent="0">
              <a:buNone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Dispositionsfonden</a:t>
            </a:r>
            <a:br>
              <a:rPr lang="da-DK" sz="2400" dirty="0">
                <a:latin typeface="Arial" pitchFamily="34" charset="0"/>
                <a:cs typeface="Arial" pitchFamily="34" charset="0"/>
              </a:rPr>
            </a:br>
            <a:r>
              <a:rPr lang="da-DK" sz="2400" dirty="0">
                <a:latin typeface="Arial" pitchFamily="34" charset="0"/>
                <a:cs typeface="Arial" pitchFamily="34" charset="0"/>
              </a:rPr>
              <a:t>- Saldo pr. 30/9 2023			70.237.539 kr.</a:t>
            </a:r>
            <a:br>
              <a:rPr lang="da-DK" sz="2400" dirty="0">
                <a:latin typeface="Arial" pitchFamily="34" charset="0"/>
                <a:cs typeface="Arial" pitchFamily="34" charset="0"/>
              </a:rPr>
            </a:br>
            <a:r>
              <a:rPr lang="da-DK" sz="2400" dirty="0">
                <a:latin typeface="Arial" pitchFamily="34" charset="0"/>
                <a:cs typeface="Arial" pitchFamily="34" charset="0"/>
              </a:rPr>
              <a:t>- Disponibel del 			  	18.138.376 kr.</a:t>
            </a:r>
            <a:br>
              <a:rPr lang="da-DK" sz="2400" dirty="0">
                <a:latin typeface="Arial" pitchFamily="34" charset="0"/>
                <a:cs typeface="Arial" pitchFamily="34" charset="0"/>
              </a:rPr>
            </a:br>
            <a:r>
              <a:rPr lang="da-DK" sz="2400" dirty="0">
                <a:latin typeface="Arial" pitchFamily="34" charset="0"/>
                <a:cs typeface="Arial" pitchFamily="34" charset="0"/>
              </a:rPr>
              <a:t>- Pr. lejemålsenhed 			       	         6.584 kr.</a:t>
            </a:r>
          </a:p>
          <a:p>
            <a:pPr marL="457200" lvl="1" indent="0">
              <a:buNone/>
            </a:pPr>
            <a:br>
              <a:rPr lang="da-DK" sz="2400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</a:br>
            <a:r>
              <a:rPr lang="da-DK" sz="2400" dirty="0">
                <a:latin typeface="Arial" pitchFamily="34" charset="0"/>
                <a:cs typeface="Arial" pitchFamily="34" charset="0"/>
              </a:rPr>
              <a:t>Et fald på ca. 2,8 mio. kr. i den disponible saldo, som skyldes tilskud til afdelinger og store tab ved lejeledighed og fraflytning.</a:t>
            </a:r>
            <a:br>
              <a:rPr lang="da-DK" sz="2400" dirty="0">
                <a:highlight>
                  <a:srgbClr val="FFFF00"/>
                </a:highlight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</a:br>
            <a:endParaRPr lang="da-DK" sz="2400" dirty="0">
              <a:highlight>
                <a:srgbClr val="FFFF00"/>
              </a:highlight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da-DK" sz="2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Arbejdskapitalen</a:t>
            </a:r>
            <a:br>
              <a:rPr lang="da-DK" sz="2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</a:br>
            <a:r>
              <a:rPr lang="da-DK" sz="2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- Saldo pr. 30/9 2022			12.582.666 kr.</a:t>
            </a:r>
            <a:br>
              <a:rPr lang="da-DK" sz="2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</a:br>
            <a:r>
              <a:rPr lang="da-DK" sz="2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- Disponibel del 				  9.582.666 kr.</a:t>
            </a:r>
            <a:br>
              <a:rPr lang="da-DK" sz="2400" dirty="0">
                <a:highlight>
                  <a:srgbClr val="FFFF00"/>
                </a:highlight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</a:br>
            <a:r>
              <a:rPr lang="da-DK" sz="2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- Pr. lejemålsenhed			      	         3.479 kr.</a:t>
            </a:r>
            <a:br>
              <a:rPr lang="da-DK" sz="2400" dirty="0">
                <a:highlight>
                  <a:srgbClr val="FFFF00"/>
                </a:highlight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</a:br>
            <a:endParaRPr lang="da-DK" sz="2400" dirty="0">
              <a:highlight>
                <a:srgbClr val="FFFF00"/>
              </a:highlight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da-DK" sz="2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En stigning på ca. 196 </a:t>
            </a:r>
            <a:r>
              <a:rPr lang="da-DK" sz="2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tkr</a:t>
            </a:r>
            <a:r>
              <a:rPr lang="da-DK" sz="2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. i </a:t>
            </a:r>
            <a:r>
              <a:rPr lang="da-DK" sz="2400" dirty="0">
                <a:latin typeface="Arial" pitchFamily="34" charset="0"/>
                <a:cs typeface="Arial" pitchFamily="34" charset="0"/>
              </a:rPr>
              <a:t>den disponible saldo</a:t>
            </a:r>
            <a:r>
              <a:rPr lang="da-DK" sz="2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, som skyldes årets overskud.</a:t>
            </a: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278" y="5885016"/>
            <a:ext cx="224352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50040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Boligorganisationens regnskab </a:t>
            </a:r>
            <a:br>
              <a:rPr lang="da-DK" dirty="0"/>
            </a:br>
            <a:r>
              <a:rPr lang="da-DK" dirty="0"/>
              <a:t>2022/23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Balancen</a:t>
            </a:r>
          </a:p>
          <a:p>
            <a:endParaRPr lang="da-DK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b="1" dirty="0">
                <a:latin typeface="Arial" pitchFamily="34" charset="0"/>
                <a:cs typeface="Arial" pitchFamily="34" charset="0"/>
              </a:rPr>
              <a:t>Likviditet</a:t>
            </a:r>
            <a:br>
              <a:rPr lang="da-DK" sz="2400" dirty="0">
                <a:latin typeface="Arial" pitchFamily="34" charset="0"/>
                <a:cs typeface="Arial" pitchFamily="34" charset="0"/>
              </a:rPr>
            </a:br>
            <a:r>
              <a:rPr lang="da-DK" sz="2400" dirty="0">
                <a:latin typeface="Arial" pitchFamily="34" charset="0"/>
                <a:cs typeface="Arial" pitchFamily="34" charset="0"/>
              </a:rPr>
              <a:t>- Likvide beholdninger pr. 30/9 2023	244.693.325 kr.</a:t>
            </a:r>
            <a:br>
              <a:rPr lang="da-DK" sz="2400" dirty="0">
                <a:latin typeface="Arial" pitchFamily="34" charset="0"/>
                <a:cs typeface="Arial" pitchFamily="34" charset="0"/>
              </a:rPr>
            </a:br>
            <a:r>
              <a:rPr lang="da-DK" sz="2400" dirty="0">
                <a:latin typeface="Arial" pitchFamily="34" charset="0"/>
                <a:cs typeface="Arial" pitchFamily="34" charset="0"/>
              </a:rPr>
              <a:t>- Mellemregning med afdelingerne	212.464.208 kr.</a:t>
            </a:r>
            <a:br>
              <a:rPr lang="da-DK" sz="2400" dirty="0">
                <a:latin typeface="Arial" pitchFamily="34" charset="0"/>
                <a:cs typeface="Arial" pitchFamily="34" charset="0"/>
              </a:rPr>
            </a:br>
            <a:r>
              <a:rPr lang="da-DK" sz="2400" dirty="0">
                <a:latin typeface="Arial" pitchFamily="34" charset="0"/>
                <a:cs typeface="Arial" pitchFamily="34" charset="0"/>
              </a:rPr>
              <a:t>- Disponibel dispositionsfond		  18.138.376 kr.</a:t>
            </a:r>
          </a:p>
          <a:p>
            <a:pPr marL="0" indent="0">
              <a:buNone/>
            </a:pPr>
            <a:br>
              <a:rPr lang="da-DK" sz="2400" dirty="0">
                <a:latin typeface="Arial" pitchFamily="34" charset="0"/>
                <a:cs typeface="Arial" pitchFamily="34" charset="0"/>
              </a:rPr>
            </a:br>
            <a:r>
              <a:rPr lang="da-DK" sz="2400" dirty="0">
                <a:latin typeface="Arial" pitchFamily="34" charset="0"/>
                <a:cs typeface="Arial" pitchFamily="34" charset="0"/>
              </a:rPr>
              <a:t>Der er uomtvistelig god sikkerhed for afdelingernes og boligorganisationens midler. </a:t>
            </a:r>
            <a:br>
              <a:rPr lang="da-DK" sz="2400" dirty="0">
                <a:latin typeface="Arial" pitchFamily="34" charset="0"/>
                <a:cs typeface="Arial" pitchFamily="34" charset="0"/>
              </a:rPr>
            </a:b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400" dirty="0">
                <a:latin typeface="Arial" pitchFamily="34" charset="0"/>
                <a:cs typeface="Arial" pitchFamily="34" charset="0"/>
              </a:rPr>
              <a:t>Egen trækningsret i landsbyggefonden udgør 44.916.486 kr. pr. 30. september 2023. </a:t>
            </a:r>
          </a:p>
          <a:p>
            <a:pPr marL="0" indent="0">
              <a:buNone/>
            </a:pP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a-DK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da-DK" sz="2400" dirty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da-DK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da-DK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da-DK" sz="1400" dirty="0">
              <a:latin typeface="Arial" pitchFamily="34" charset="0"/>
              <a:cs typeface="Arial" pitchFamily="34" charset="0"/>
            </a:endParaRPr>
          </a:p>
          <a:p>
            <a:endParaRPr lang="da-DK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da-DK" sz="2000" dirty="0">
              <a:latin typeface="Arial" pitchFamily="34" charset="0"/>
              <a:cs typeface="Arial" pitchFamily="34" charset="0"/>
            </a:endParaRPr>
          </a:p>
          <a:p>
            <a:endParaRPr lang="da-DK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5702454"/>
            <a:ext cx="224352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36142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 Boligforeningens regnskab </a:t>
            </a:r>
            <a:br>
              <a:rPr lang="da-DK" dirty="0"/>
            </a:br>
            <a:r>
              <a:rPr lang="da-DK" dirty="0"/>
              <a:t>2022/2023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da-DK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dirty="0"/>
              <a:t>Tab ved lejeledighed dækket af dispositions-fonden 1.739.393 kr. (ca. 842 tkr. mere end sidste regnskabsår).</a:t>
            </a:r>
            <a:br>
              <a:rPr lang="da-DK" dirty="0"/>
            </a:br>
            <a:endParaRPr lang="da-DK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dirty="0"/>
              <a:t>Tab ved fraflytning dækket af dispositionsfonden 1.268.277 kr. (ca. 706 tkr. mere end sidste regnskabsår).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5702454"/>
            <a:ext cx="224352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56250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Afdelingernes regnskaber </a:t>
            </a:r>
            <a:br>
              <a:rPr lang="da-DK" dirty="0"/>
            </a:br>
            <a:r>
              <a:rPr lang="da-DK" dirty="0"/>
              <a:t>2022/2023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da-DK" sz="2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000" dirty="0">
                <a:latin typeface="Arial" pitchFamily="34" charset="0"/>
                <a:cs typeface="Arial" pitchFamily="34" charset="0"/>
              </a:rPr>
              <a:t>48 afdelinger har overskud (47 i 2021/22)</a:t>
            </a:r>
            <a:br>
              <a:rPr lang="da-DK" sz="2000" dirty="0">
                <a:latin typeface="Arial" pitchFamily="34" charset="0"/>
                <a:cs typeface="Arial" pitchFamily="34" charset="0"/>
              </a:rPr>
            </a:br>
            <a:endParaRPr lang="da-DK" sz="2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000" dirty="0">
                <a:latin typeface="Arial" pitchFamily="34" charset="0"/>
                <a:cs typeface="Arial" pitchFamily="34" charset="0"/>
              </a:rPr>
              <a:t>4 afdelinger har underskud (5 i 2021/22)</a:t>
            </a:r>
            <a:br>
              <a:rPr lang="da-DK" sz="2000" dirty="0">
                <a:latin typeface="Arial" pitchFamily="34" charset="0"/>
                <a:cs typeface="Arial" pitchFamily="34" charset="0"/>
              </a:rPr>
            </a:br>
            <a:endParaRPr lang="da-DK" sz="2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000" dirty="0">
                <a:latin typeface="Arial" pitchFamily="34" charset="0"/>
                <a:cs typeface="Arial" pitchFamily="34" charset="0"/>
              </a:rPr>
              <a:t>5 afdelinger har akkumuleret underskud (7 i 2021/22)</a:t>
            </a:r>
          </a:p>
          <a:p>
            <a:endParaRPr lang="da-DK" sz="2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000" dirty="0">
                <a:latin typeface="Arial" pitchFamily="34" charset="0"/>
                <a:cs typeface="Arial" pitchFamily="34" charset="0"/>
              </a:rPr>
              <a:t>Der var forventet en negative rente på 0,5% i afdelingerne, og der er opnået en positive rente på 1,937%</a:t>
            </a:r>
            <a:br>
              <a:rPr lang="da-DK" sz="2000" dirty="0">
                <a:latin typeface="Arial" pitchFamily="34" charset="0"/>
                <a:cs typeface="Arial" pitchFamily="34" charset="0"/>
              </a:rPr>
            </a:br>
            <a:endParaRPr lang="da-DK" sz="2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a-DK" sz="2000" dirty="0">
                <a:latin typeface="Arial" pitchFamily="34" charset="0"/>
                <a:cs typeface="Arial" pitchFamily="34" charset="0"/>
              </a:rPr>
              <a:t>Årsagen til overskud i de fleste afdelinger er årets positive afkast på kapitalforvaltningen. Det akkumulerede kurstab på afdelingernes henlæggelser udgør 17.821 </a:t>
            </a:r>
            <a:r>
              <a:rPr lang="da-DK" sz="2000" dirty="0" err="1">
                <a:latin typeface="Arial" pitchFamily="34" charset="0"/>
                <a:cs typeface="Arial" pitchFamily="34" charset="0"/>
              </a:rPr>
              <a:t>tkr</a:t>
            </a:r>
            <a:r>
              <a:rPr lang="da-DK" sz="2000" dirty="0">
                <a:latin typeface="Arial" pitchFamily="34" charset="0"/>
                <a:cs typeface="Arial" pitchFamily="34" charset="0"/>
              </a:rPr>
              <a:t>. pr. 30/9 2023.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da-DK" sz="1600" dirty="0">
                <a:latin typeface="Arial" pitchFamily="34" charset="0"/>
                <a:cs typeface="Arial" pitchFamily="34" charset="0"/>
              </a:rPr>
              <a:t>	</a:t>
            </a:r>
          </a:p>
          <a:p>
            <a:endParaRPr lang="da-DK" sz="16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da-DK" sz="2000" dirty="0">
              <a:latin typeface="Arial" pitchFamily="34" charset="0"/>
              <a:cs typeface="Arial" pitchFamily="34" charset="0"/>
            </a:endParaRPr>
          </a:p>
          <a:p>
            <a:endParaRPr lang="da-DK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278" y="5702454"/>
            <a:ext cx="224352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13711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Konklusion på årsregnskabet 2022/2023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da-DK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a-DK" dirty="0"/>
              <a:t>Årets resultat er et overskud på 196 </a:t>
            </a:r>
            <a:r>
              <a:rPr lang="da-DK" dirty="0" err="1"/>
              <a:t>tkr</a:t>
            </a:r>
            <a:r>
              <a:rPr lang="da-DK" dirty="0"/>
              <a:t>., hvilket af ledelsen anses som tilfredsstillende. </a:t>
            </a:r>
            <a:br>
              <a:rPr lang="da-DK" dirty="0"/>
            </a:br>
            <a:endParaRPr lang="da-DK" dirty="0"/>
          </a:p>
          <a:p>
            <a:pPr>
              <a:buFont typeface="Wingdings" panose="05000000000000000000" pitchFamily="2" charset="2"/>
              <a:buChar char="ü"/>
            </a:pPr>
            <a:r>
              <a:rPr lang="da-DK" dirty="0"/>
              <a:t>Overskuddet skyldes kursgevinster og positiv forrentning af arbejdskapitalen.</a:t>
            </a:r>
            <a:br>
              <a:rPr lang="da-DK" dirty="0"/>
            </a:br>
            <a:endParaRPr lang="da-DK" dirty="0"/>
          </a:p>
          <a:p>
            <a:pPr>
              <a:buFont typeface="Wingdings" panose="05000000000000000000" pitchFamily="2" charset="2"/>
              <a:buChar char="ü"/>
            </a:pPr>
            <a:r>
              <a:rPr lang="da-DK" dirty="0"/>
              <a:t>Der er likviditetsmæssig dækning for afdelingernes og boligorganisationens midler, og likviditeten er steget med 21.538 </a:t>
            </a:r>
            <a:r>
              <a:rPr lang="da-DK" dirty="0" err="1"/>
              <a:t>tkr</a:t>
            </a:r>
            <a:r>
              <a:rPr lang="da-DK" dirty="0"/>
              <a:t>. siden sidste regnskabsår.</a:t>
            </a:r>
            <a:br>
              <a:rPr lang="da-DK" dirty="0"/>
            </a:br>
            <a:endParaRPr lang="da-DK" dirty="0"/>
          </a:p>
          <a:p>
            <a:pPr>
              <a:buFont typeface="Wingdings" panose="05000000000000000000" pitchFamily="2" charset="2"/>
              <a:buChar char="ü"/>
            </a:pPr>
            <a:r>
              <a:rPr lang="da-DK" dirty="0"/>
              <a:t>Formuen er faldet.  Den disponible del af  dispositionsfonden er faldet med ca. 2,8 </a:t>
            </a:r>
            <a:r>
              <a:rPr lang="da-DK" dirty="0" err="1"/>
              <a:t>mio</a:t>
            </a:r>
            <a:r>
              <a:rPr lang="da-DK" dirty="0"/>
              <a:t> kr., dog er den disponible del af arbejdskapitalen steget med </a:t>
            </a:r>
            <a:r>
              <a:rPr lang="da-DK" dirty="0">
                <a:sym typeface="Wingdings" panose="05000000000000000000" pitchFamily="2" charset="2"/>
              </a:rPr>
              <a:t>ca. 196 </a:t>
            </a:r>
            <a:r>
              <a:rPr lang="da-DK" dirty="0" err="1">
                <a:sym typeface="Wingdings" panose="05000000000000000000" pitchFamily="2" charset="2"/>
              </a:rPr>
              <a:t>tkr</a:t>
            </a:r>
            <a:r>
              <a:rPr lang="da-DK" dirty="0">
                <a:sym typeface="Wingdings" panose="05000000000000000000" pitchFamily="2" charset="2"/>
              </a:rPr>
              <a:t>. </a:t>
            </a:r>
            <a:br>
              <a:rPr lang="da-DK" dirty="0">
                <a:sym typeface="Wingdings" panose="05000000000000000000" pitchFamily="2" charset="2"/>
              </a:rPr>
            </a:br>
            <a:endParaRPr lang="da-DK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a-DK" dirty="0">
                <a:sym typeface="Wingdings" panose="05000000000000000000" pitchFamily="2" charset="2"/>
              </a:rPr>
              <a:t>Der betales ikke bidrag fra afdelingerne til dispositionsfond og arbejdskapital.</a:t>
            </a:r>
            <a:br>
              <a:rPr lang="da-DK" dirty="0">
                <a:sym typeface="Wingdings" panose="05000000000000000000" pitchFamily="2" charset="2"/>
              </a:rPr>
            </a:br>
            <a:endParaRPr lang="da-DK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ü"/>
            </a:pPr>
            <a:endParaRPr lang="da-DK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ü"/>
            </a:pPr>
            <a:endParaRPr lang="da-DK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a-DK" dirty="0">
                <a:sym typeface="Wingdings" panose="05000000000000000000" pitchFamily="2" charset="2"/>
              </a:rPr>
              <a:t>Boligorganisationens resultat og økonomiske stilling anses som tilfredsstillende.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5702454"/>
            <a:ext cx="224352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3758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18236" y="764704"/>
            <a:ext cx="8602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b="1" i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Bestyrelsesberetning  2024</a:t>
            </a:r>
            <a:endParaRPr lang="da-DK" sz="4050" b="1" i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564904"/>
            <a:ext cx="5752701" cy="218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91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Hovedpunkter fra revisionen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da-DK" dirty="0"/>
              <a:t>Årsregnskabet er forsynet med en erklæring uden forbehold</a:t>
            </a:r>
            <a:br>
              <a:rPr lang="da-DK" dirty="0"/>
            </a:br>
            <a:endParaRPr lang="da-DK" dirty="0"/>
          </a:p>
          <a:p>
            <a:pPr>
              <a:buFont typeface="Wingdings" panose="05000000000000000000" pitchFamily="2" charset="2"/>
              <a:buChar char="ü"/>
            </a:pPr>
            <a:r>
              <a:rPr lang="da-DK" dirty="0"/>
              <a:t>Der er uomtvistelig god sikkerhed for afdelingernes midler</a:t>
            </a:r>
            <a:br>
              <a:rPr lang="da-DK" dirty="0"/>
            </a:br>
            <a:endParaRPr lang="da-DK" dirty="0"/>
          </a:p>
          <a:p>
            <a:pPr>
              <a:buFont typeface="Wingdings" panose="05000000000000000000" pitchFamily="2" charset="2"/>
              <a:buChar char="ü"/>
            </a:pPr>
            <a:r>
              <a:rPr lang="da-DK" dirty="0"/>
              <a:t>Revisionen har gennemgået </a:t>
            </a:r>
            <a:r>
              <a:rPr lang="da-DK" dirty="0" err="1"/>
              <a:t>RandersBoligs</a:t>
            </a:r>
            <a:r>
              <a:rPr lang="da-DK" dirty="0"/>
              <a:t> forvaltningsrevision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706" y="5702454"/>
            <a:ext cx="224352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14531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indhold 4">
            <a:extLst>
              <a:ext uri="{FF2B5EF4-FFF2-40B4-BE49-F238E27FC236}">
                <a16:creationId xmlns:a16="http://schemas.microsoft.com/office/drawing/2014/main" id="{BB993277-79B4-4EDF-BAC4-FD9B97F89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877" y="1988840"/>
            <a:ext cx="4391702" cy="3635943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DEA8BD0C-A020-44ED-8E94-1DA9F724DDEF}"/>
              </a:ext>
            </a:extLst>
          </p:cNvPr>
          <p:cNvSpPr txBox="1"/>
          <p:nvPr/>
        </p:nvSpPr>
        <p:spPr>
          <a:xfrm>
            <a:off x="2123728" y="62068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600" dirty="0">
                <a:cs typeface="Arial" pitchFamily="34" charset="0"/>
              </a:rPr>
              <a:t>Budgetforslag 2024/25 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4069686899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da-DK" sz="3600" dirty="0">
                <a:cs typeface="Arial" pitchFamily="34" charset="0"/>
              </a:rPr>
              <a:t>Budget for 2024/25</a:t>
            </a:r>
            <a:br>
              <a:rPr lang="da-DK" sz="3600" dirty="0">
                <a:cs typeface="Arial" pitchFamily="34" charset="0"/>
              </a:rPr>
            </a:br>
            <a:r>
              <a:rPr lang="da-DK" sz="3600" dirty="0">
                <a:cs typeface="Arial" pitchFamily="34" charset="0"/>
              </a:rPr>
              <a:t>Administrationsbidraget</a:t>
            </a:r>
          </a:p>
        </p:txBody>
      </p:sp>
      <p:graphicFrame>
        <p:nvGraphicFramePr>
          <p:cNvPr id="8" name="Pladsholder til indhold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47248" cy="36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2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9517">
                <a:tc>
                  <a:txBody>
                    <a:bodyPr/>
                    <a:lstStyle/>
                    <a:p>
                      <a:pPr algn="l" fontAlgn="b"/>
                      <a:endParaRPr lang="da-D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2023/24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2024/25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897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RandersBolig</a:t>
                      </a:r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(inkl. moms)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3.063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3.250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897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Møllevænget &amp; </a:t>
                      </a:r>
                      <a:r>
                        <a:rPr lang="da-DK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Storgaarden</a:t>
                      </a:r>
                      <a:endParaRPr lang="da-DK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897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alt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3.933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4.152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101"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a-DK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a-DK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897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Bidrag til dispositionsfond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897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Bidrag til arbejdskapital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897">
                <a:tc>
                  <a:txBody>
                    <a:bodyPr/>
                    <a:lstStyle/>
                    <a:p>
                      <a:pPr algn="l" rtl="0" fontAlgn="b"/>
                      <a:r>
                        <a:rPr lang="da-D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alt pr. lejemål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3.933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a-DK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4.152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701" y="5736490"/>
            <a:ext cx="224352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69522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cs typeface="Arial" pitchFamily="34" charset="0"/>
              </a:rPr>
              <a:t>Budgetudkast 2024/25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dirty="0"/>
              <a:t>Stigning i bruttoadministrationsudgifter på ca. 551 tkr. i forhold til budget 2023/2024. </a:t>
            </a:r>
            <a:br>
              <a:rPr lang="da-DK" dirty="0"/>
            </a:br>
            <a:endParaRPr lang="da-DK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dirty="0"/>
              <a:t>Der ydes ikke bidrag fra afdelingerne til dispositionsfond og arbejdskapital, da grænsen er nået. 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5490453"/>
            <a:ext cx="224352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93427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cs typeface="Arial" pitchFamily="34" charset="0"/>
              </a:rPr>
              <a:t>Budgetudkast 2024/25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a-DK" sz="2400" dirty="0"/>
              <a:t>Tilskud fra dispositionsfonden i budget 2024/25: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- Tilskud til boligsocial helhedsplan		198.000 kr.</a:t>
            </a:r>
            <a:br>
              <a:rPr lang="da-DK" sz="2400" dirty="0"/>
            </a:br>
            <a:r>
              <a:rPr lang="da-DK" sz="2400" dirty="0"/>
              <a:t>- Budgetteret tab ved lejeledighed		          1.500.000 kr.</a:t>
            </a:r>
            <a:br>
              <a:rPr lang="da-DK" sz="2400" dirty="0"/>
            </a:br>
            <a:r>
              <a:rPr lang="da-DK" sz="2400" dirty="0"/>
              <a:t>- Budgetteret tab ved fraflytninger	          1.200.000 kr.</a:t>
            </a:r>
            <a:br>
              <a:rPr lang="da-DK" sz="2400" dirty="0"/>
            </a:br>
            <a:r>
              <a:rPr lang="da-DK" sz="2400" dirty="0"/>
              <a:t>- Tilskud til afdelinger 			              </a:t>
            </a:r>
            <a:r>
              <a:rPr lang="da-DK" sz="2400" u="sng" dirty="0"/>
              <a:t>258.000 kr.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Tilskud fra dispositionsfonden i alt		</a:t>
            </a:r>
            <a:r>
              <a:rPr lang="da-DK" sz="2400"/>
              <a:t>          </a:t>
            </a:r>
            <a:r>
              <a:rPr lang="da-DK" sz="2400" u="sng"/>
              <a:t>3.156.000 </a:t>
            </a:r>
            <a:r>
              <a:rPr lang="da-DK" sz="2400" u="sng" dirty="0"/>
              <a:t>kr.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5702454"/>
            <a:ext cx="224352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05568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52128"/>
          </a:xfrm>
        </p:spPr>
        <p:txBody>
          <a:bodyPr>
            <a:noAutofit/>
          </a:bodyPr>
          <a:lstStyle/>
          <a:p>
            <a:r>
              <a:rPr lang="da-DK" sz="4000" dirty="0">
                <a:latin typeface="Arial" pitchFamily="34" charset="0"/>
                <a:cs typeface="Arial" pitchFamily="34" charset="0"/>
              </a:rPr>
              <a:t>6. Behandling af eventuelt indkomne forslag.</a:t>
            </a:r>
            <a:br>
              <a:rPr lang="da-DK" sz="4000" dirty="0">
                <a:latin typeface="Arial" pitchFamily="34" charset="0"/>
                <a:cs typeface="Arial" pitchFamily="34" charset="0"/>
              </a:rPr>
            </a:br>
            <a:endParaRPr lang="da-DK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 defTabSz="442913" hangingPunct="0">
              <a:buNone/>
            </a:pPr>
            <a:endParaRPr lang="da-DK" sz="4000" dirty="0">
              <a:latin typeface="Arial" pitchFamily="34" charset="0"/>
              <a:ea typeface="+mj-ea"/>
              <a:cs typeface="Arial" pitchFamily="34" charset="0"/>
            </a:endParaRP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Der er ikke modtaget forslag til dagsordenen.</a:t>
            </a:r>
          </a:p>
          <a:p>
            <a:endParaRPr lang="da-DK" dirty="0"/>
          </a:p>
          <a:p>
            <a:pPr hangingPunct="0">
              <a:buNone/>
            </a:pPr>
            <a:endParaRPr lang="da-DK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805264"/>
            <a:ext cx="1820809" cy="6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77530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da-DK" dirty="0"/>
              <a:t>7. Valg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457200" indent="-457200" hangingPunct="0">
              <a:buAutoNum type="arabicPeriod" startAt="7"/>
            </a:pPr>
            <a:r>
              <a:rPr lang="da-DK" sz="2000" dirty="0">
                <a:latin typeface="Arial" panose="020B0604020202020204" pitchFamily="34" charset="0"/>
                <a:cs typeface="Arial" panose="020B0604020202020204" pitchFamily="34" charset="0"/>
              </a:rPr>
              <a:t>Valg:</a:t>
            </a:r>
          </a:p>
          <a:p>
            <a:pPr marL="457200" indent="-457200" hangingPunct="0">
              <a:buAutoNum type="arabicPeriod" startAt="7"/>
            </a:pPr>
            <a:endParaRPr lang="da-D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0">
              <a:buNone/>
            </a:pPr>
            <a:r>
              <a:rPr lang="da-DK" sz="2000" dirty="0">
                <a:latin typeface="Arial" panose="020B0604020202020204" pitchFamily="34" charset="0"/>
                <a:cs typeface="Arial" panose="020B0604020202020204" pitchFamily="34" charset="0"/>
              </a:rPr>
              <a:t>	1. Valg af 4 medlemmer til organisationsbestyrelsen (skal </a:t>
            </a:r>
          </a:p>
          <a:p>
            <a:pPr marL="0" indent="0" hangingPunct="0">
              <a:buNone/>
            </a:pPr>
            <a:r>
              <a:rPr lang="da-DK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vælges for 2 år)</a:t>
            </a:r>
          </a:p>
          <a:p>
            <a:pPr marL="0" indent="0" hangingPunct="0">
              <a:buNone/>
            </a:pPr>
            <a:endParaRPr lang="da-D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0">
              <a:buNone/>
            </a:pPr>
            <a:r>
              <a:rPr lang="da-DK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På valg: </a:t>
            </a:r>
          </a:p>
          <a:p>
            <a:pPr marL="0" indent="0" hangingPunct="0">
              <a:buNone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Knud Rothmann</a:t>
            </a:r>
            <a:endParaRPr lang="da-DK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hangingPunct="0">
              <a:buNone/>
            </a:pP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Jette Christiansen</a:t>
            </a:r>
            <a:endParaRPr lang="da-DK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hangingPunct="0">
              <a:buNone/>
            </a:pP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Nicholaj Fabricius Kristensen</a:t>
            </a:r>
          </a:p>
          <a:p>
            <a:pPr marL="0" indent="0" hangingPunct="0">
              <a:buNone/>
            </a:pPr>
            <a:r>
              <a:rPr lang="da-DK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Vibeke Leensbak</a:t>
            </a:r>
            <a:endParaRPr lang="da-DK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hangingPunct="0">
              <a:buNone/>
            </a:pPr>
            <a:endParaRPr lang="da-D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0">
              <a:buNone/>
            </a:pPr>
            <a:r>
              <a:rPr lang="da-DK" sz="2000" dirty="0">
                <a:latin typeface="Arial" panose="020B0604020202020204" pitchFamily="34" charset="0"/>
                <a:cs typeface="Arial" panose="020B0604020202020204" pitchFamily="34" charset="0"/>
              </a:rPr>
              <a:t>				                        				2. Valg af 2 suppleanter</a:t>
            </a:r>
          </a:p>
          <a:p>
            <a:pPr marL="0" indent="0" hangingPunct="0">
              <a:buNone/>
            </a:pPr>
            <a:endParaRPr lang="da-DK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805264"/>
            <a:ext cx="1820809" cy="6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18864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850900"/>
          </a:xfrm>
        </p:spPr>
        <p:txBody>
          <a:bodyPr/>
          <a:lstStyle/>
          <a:p>
            <a:r>
              <a:rPr lang="da-DK" dirty="0"/>
              <a:t>8. Valg af revisor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805264"/>
            <a:ext cx="1820809" cy="69021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844824"/>
            <a:ext cx="2889302" cy="1922699"/>
          </a:xfrm>
          <a:prstGeom prst="rect">
            <a:avLst/>
          </a:prstGeom>
        </p:spPr>
      </p:pic>
      <p:pic>
        <p:nvPicPr>
          <p:cNvPr id="4098" name="Picture 2" descr="Hvordan bliver man revisor? | Karriere &amp; Job">
            <a:extLst>
              <a:ext uri="{FF2B5EF4-FFF2-40B4-BE49-F238E27FC236}">
                <a16:creationId xmlns:a16="http://schemas.microsoft.com/office/drawing/2014/main" id="{174B9334-2964-4CC5-A0B2-B9854B83F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344" y="3212976"/>
            <a:ext cx="281342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552101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850900"/>
          </a:xfrm>
        </p:spPr>
        <p:txBody>
          <a:bodyPr/>
          <a:lstStyle/>
          <a:p>
            <a:r>
              <a:rPr lang="da-DK" dirty="0"/>
              <a:t>9. Eventuelt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805264"/>
            <a:ext cx="1820809" cy="690210"/>
          </a:xfrm>
          <a:prstGeom prst="rect">
            <a:avLst/>
          </a:prstGeom>
        </p:spPr>
      </p:pic>
      <p:pic>
        <p:nvPicPr>
          <p:cNvPr id="5122" name="Picture 2" descr="Er det et spørgsmål eller en ordre?">
            <a:extLst>
              <a:ext uri="{FF2B5EF4-FFF2-40B4-BE49-F238E27FC236}">
                <a16:creationId xmlns:a16="http://schemas.microsoft.com/office/drawing/2014/main" id="{45118864-56F9-4C84-BFA3-A45147125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3406175" cy="226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uide: Brug hv-spørgsmål til at skrive et godt blogindlæg">
            <a:extLst>
              <a:ext uri="{FF2B5EF4-FFF2-40B4-BE49-F238E27FC236}">
                <a16:creationId xmlns:a16="http://schemas.microsoft.com/office/drawing/2014/main" id="{07CEE5EC-F557-431E-B6B1-1438EEA20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8920"/>
            <a:ext cx="244827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9272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86493-3714-FE67-EC24-F0641BB6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Styringsdialog</a:t>
            </a:r>
          </a:p>
        </p:txBody>
      </p:sp>
      <p:pic>
        <p:nvPicPr>
          <p:cNvPr id="1026" name="Picture 2" descr="KLIMAPLAN 2050">
            <a:extLst>
              <a:ext uri="{FF2B5EF4-FFF2-40B4-BE49-F238E27FC236}">
                <a16:creationId xmlns:a16="http://schemas.microsoft.com/office/drawing/2014/main" id="{E498231E-1087-848A-8531-854B645C53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7"/>
            <a:ext cx="5184576" cy="30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11767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/>
          <p:cNvSpPr txBox="1"/>
          <p:nvPr/>
        </p:nvSpPr>
        <p:spPr>
          <a:xfrm>
            <a:off x="323528" y="692696"/>
            <a:ext cx="7992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  <a:endParaRPr lang="da-DK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0353CF8-0221-43AE-94F1-F48790E2D7C1}"/>
              </a:ext>
            </a:extLst>
          </p:cNvPr>
          <p:cNvSpPr/>
          <p:nvPr/>
        </p:nvSpPr>
        <p:spPr>
          <a:xfrm>
            <a:off x="539552" y="1844824"/>
            <a:ext cx="763284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1350" kern="14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426170"/>
          </a:xfrm>
        </p:spPr>
        <p:txBody>
          <a:bodyPr>
            <a:normAutofit fontScale="90000"/>
          </a:bodyPr>
          <a:lstStyle/>
          <a:p>
            <a:r>
              <a:rPr lang="da-D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Tomgang og tab ved fraflytning </a:t>
            </a:r>
            <a:br>
              <a:rPr lang="da-D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idx="1"/>
          </p:nvPr>
        </p:nvSpPr>
        <p:spPr>
          <a:xfrm>
            <a:off x="457200" y="1296428"/>
            <a:ext cx="8229600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i="1" dirty="0"/>
              <a:t>Der er fortsat store udfordringer med både tomgang og tab ved fraflytning.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i="1" dirty="0"/>
              <a:t>Stigningen fortsætter og vi indsætter et task-force med alle til rådighed værende metoder.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i="1" dirty="0"/>
              <a:t>Louise, Berit og Louise slår til.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4376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8DCFC1-BCA9-4E50-BB32-8EEE02EAA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Taskforce - Tomgang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DB79A696-6456-4B3F-8916-AB970D635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910" y="2393256"/>
            <a:ext cx="2253850" cy="236654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A2CFA00-3025-4CE3-B818-71CD2D2F6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666" y="2347780"/>
            <a:ext cx="2253849" cy="236654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A7D08E7-3D69-493A-A411-D4CC3D3234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8" t="9989" r="13332" b="23412"/>
          <a:stretch/>
        </p:blipFill>
        <p:spPr>
          <a:xfrm>
            <a:off x="3275856" y="1988840"/>
            <a:ext cx="2253850" cy="2146524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ED764AFD-0F32-43A7-8514-CAA1B3CCBBB0}"/>
              </a:ext>
            </a:extLst>
          </p:cNvPr>
          <p:cNvSpPr txBox="1"/>
          <p:nvPr/>
        </p:nvSpPr>
        <p:spPr>
          <a:xfrm>
            <a:off x="769470" y="4777037"/>
            <a:ext cx="163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Louise Justesen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7A91F70-CB8B-49E0-B9AD-F4E41395413A}"/>
              </a:ext>
            </a:extLst>
          </p:cNvPr>
          <p:cNvSpPr txBox="1"/>
          <p:nvPr/>
        </p:nvSpPr>
        <p:spPr>
          <a:xfrm>
            <a:off x="3486763" y="4221088"/>
            <a:ext cx="1811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Louise Hou Kragh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F9B9DEB-D548-4AE6-A3A2-5B78314CDC9F}"/>
              </a:ext>
            </a:extLst>
          </p:cNvPr>
          <p:cNvSpPr txBox="1"/>
          <p:nvPr/>
        </p:nvSpPr>
        <p:spPr>
          <a:xfrm>
            <a:off x="6516216" y="4759799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Berit Rudbeck</a:t>
            </a:r>
          </a:p>
        </p:txBody>
      </p:sp>
    </p:spTree>
    <p:extLst>
      <p:ext uri="{BB962C8B-B14F-4D97-AF65-F5344CB8AC3E}">
        <p14:creationId xmlns:p14="http://schemas.microsoft.com/office/powerpoint/2010/main" val="239114617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/>
          <p:cNvSpPr txBox="1"/>
          <p:nvPr/>
        </p:nvSpPr>
        <p:spPr>
          <a:xfrm>
            <a:off x="107504" y="532713"/>
            <a:ext cx="635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Effektiv drift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0353CF8-0221-43AE-94F1-F48790E2D7C1}"/>
              </a:ext>
            </a:extLst>
          </p:cNvPr>
          <p:cNvSpPr/>
          <p:nvPr/>
        </p:nvSpPr>
        <p:spPr>
          <a:xfrm>
            <a:off x="611560" y="1821884"/>
            <a:ext cx="76328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200" i="1" dirty="0"/>
              <a:t>Indkøbsaftalen med Domea.dk som er et led i den nye effektiviseringsaftale med regeringen 2021-2026 er blevet udvidet.</a:t>
            </a:r>
          </a:p>
          <a:p>
            <a:r>
              <a:rPr lang="da-DK" sz="3200" i="1" dirty="0"/>
              <a:t>Pæne besparelser.</a:t>
            </a:r>
          </a:p>
        </p:txBody>
      </p:sp>
      <p:pic>
        <p:nvPicPr>
          <p:cNvPr id="1026" name="Picture 2" descr="Effektiv Drift 2018 Almen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05064"/>
            <a:ext cx="4187378" cy="199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96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Kontortema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7350</TotalTime>
  <Words>1835</Words>
  <Application>Microsoft Office PowerPoint</Application>
  <PresentationFormat>Skærmshow (4:3)</PresentationFormat>
  <Paragraphs>398</Paragraphs>
  <Slides>58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58</vt:i4>
      </vt:variant>
    </vt:vector>
  </HeadingPairs>
  <TitlesOfParts>
    <vt:vector size="63" baseType="lpstr">
      <vt:lpstr>Arial</vt:lpstr>
      <vt:lpstr>Calibri</vt:lpstr>
      <vt:lpstr>Times New Roman</vt:lpstr>
      <vt:lpstr>Wingdings</vt:lpstr>
      <vt:lpstr>Kontortema</vt:lpstr>
      <vt:lpstr>Møllevænget &amp; Storgaarden </vt:lpstr>
      <vt:lpstr>Dagsorden</vt:lpstr>
      <vt:lpstr>Dagsorden - fortsat</vt:lpstr>
      <vt:lpstr>VALG AF  </vt:lpstr>
      <vt:lpstr>PowerPoint-præsentation</vt:lpstr>
      <vt:lpstr>Styringsdialog</vt:lpstr>
      <vt:lpstr> Tomgang og tab ved fraflytning  </vt:lpstr>
      <vt:lpstr>Taskforce - Tomgang</vt:lpstr>
      <vt:lpstr>PowerPoint-præsentation</vt:lpstr>
      <vt:lpstr>Året der gik - Nyt fra Informationsudvalget </vt:lpstr>
      <vt:lpstr>Husorden og vedligeholdelsesreglement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FREMTIDEN FOR M/S</vt:lpstr>
      <vt:lpstr>Byggeri</vt:lpstr>
      <vt:lpstr>PowerPoint-præsentation</vt:lpstr>
      <vt:lpstr>PowerPoint-præsentation</vt:lpstr>
      <vt:lpstr> Årsregnskab 2022/2023  </vt:lpstr>
      <vt:lpstr>Boligorganisationens  regnskab 2022/2023</vt:lpstr>
      <vt:lpstr>Boligorganisationens  regnskab 2022/2023</vt:lpstr>
      <vt:lpstr>Boligorganisationens regnskab 2022/2023</vt:lpstr>
      <vt:lpstr>Boligorganisationens regnskab 2022/23</vt:lpstr>
      <vt:lpstr>Boligorganisationens regnskab 2022/23</vt:lpstr>
      <vt:lpstr>Boligorganisationens regnskab 2022/23</vt:lpstr>
      <vt:lpstr>Boligorganisationens regnskab  2022/23</vt:lpstr>
      <vt:lpstr> Boligforeningens regnskab  2022/2023</vt:lpstr>
      <vt:lpstr>Afdelingernes regnskaber  2022/2023</vt:lpstr>
      <vt:lpstr>Konklusion på årsregnskabet 2022/2023</vt:lpstr>
      <vt:lpstr>Hovedpunkter fra revisionen</vt:lpstr>
      <vt:lpstr>PowerPoint-præsentation</vt:lpstr>
      <vt:lpstr>Budget for 2024/25 Administrationsbidraget</vt:lpstr>
      <vt:lpstr>Budgetudkast 2024/25</vt:lpstr>
      <vt:lpstr>Budgetudkast 2024/25</vt:lpstr>
      <vt:lpstr>6. Behandling af eventuelt indkomne forslag. </vt:lpstr>
      <vt:lpstr>7. Valg</vt:lpstr>
      <vt:lpstr>8. Valg af revisor</vt:lpstr>
      <vt:lpstr>9. Eventuelt</vt:lpstr>
    </vt:vector>
  </TitlesOfParts>
  <Company>RandersBolig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Weekendkursus Randers Boligforening af 1940 26. august 2011</dc:title>
  <dc:creator>HHH</dc:creator>
  <cp:lastModifiedBy>Susanne Linaa</cp:lastModifiedBy>
  <cp:revision>520</cp:revision>
  <cp:lastPrinted>2023-03-21T07:21:51Z</cp:lastPrinted>
  <dcterms:created xsi:type="dcterms:W3CDTF">2011-08-26T08:30:16Z</dcterms:created>
  <dcterms:modified xsi:type="dcterms:W3CDTF">2024-03-14T10:44:53Z</dcterms:modified>
</cp:coreProperties>
</file>