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73" r:id="rId6"/>
    <p:sldId id="274" r:id="rId7"/>
    <p:sldId id="293" r:id="rId8"/>
    <p:sldId id="258" r:id="rId9"/>
    <p:sldId id="298" r:id="rId10"/>
    <p:sldId id="260" r:id="rId11"/>
    <p:sldId id="271" r:id="rId12"/>
    <p:sldId id="299" r:id="rId13"/>
    <p:sldId id="300" r:id="rId14"/>
    <p:sldId id="264" r:id="rId15"/>
    <p:sldId id="265" r:id="rId16"/>
    <p:sldId id="266" r:id="rId17"/>
    <p:sldId id="267" r:id="rId18"/>
    <p:sldId id="294" r:id="rId19"/>
    <p:sldId id="268" r:id="rId20"/>
    <p:sldId id="269" r:id="rId21"/>
    <p:sldId id="270" r:id="rId22"/>
    <p:sldId id="276" r:id="rId23"/>
    <p:sldId id="295" r:id="rId24"/>
    <p:sldId id="296" r:id="rId25"/>
    <p:sldId id="275" r:id="rId26"/>
    <p:sldId id="297" r:id="rId27"/>
    <p:sldId id="292" r:id="rId2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100" d="100"/>
          <a:sy n="100" d="100"/>
        </p:scale>
        <p:origin x="11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99A1B179-87D4-4FC0-9CF8-343FDF38C613}" type="datetimeFigureOut">
              <a:rPr lang="da-DK" smtClean="0"/>
              <a:t>30-01-2024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256215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9A1B179-87D4-4FC0-9CF8-343FDF38C613}" type="datetimeFigureOut">
              <a:rPr lang="da-DK" smtClean="0"/>
              <a:t>30-01-2024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2686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9A1B179-87D4-4FC0-9CF8-343FDF38C613}" type="datetimeFigureOut">
              <a:rPr lang="da-DK" smtClean="0"/>
              <a:t>30-01-2024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211057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9A1B179-87D4-4FC0-9CF8-343FDF38C613}" type="datetimeFigureOut">
              <a:rPr lang="da-DK" smtClean="0"/>
              <a:t>30-01-2024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378438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9A1B179-87D4-4FC0-9CF8-343FDF38C613}" type="datetimeFigureOut">
              <a:rPr lang="da-DK" smtClean="0"/>
              <a:t>30-01-2024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214104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9A1B179-87D4-4FC0-9CF8-343FDF38C613}" type="datetimeFigureOut">
              <a:rPr lang="da-DK" smtClean="0"/>
              <a:t>30-01-2024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330064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9A1B179-87D4-4FC0-9CF8-343FDF38C613}" type="datetimeFigureOut">
              <a:rPr lang="da-DK" smtClean="0"/>
              <a:t>30-01-2024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81038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9A1B179-87D4-4FC0-9CF8-343FDF38C613}" type="datetimeFigureOut">
              <a:rPr lang="da-DK" smtClean="0"/>
              <a:t>30-01-2024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285564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9A1B179-87D4-4FC0-9CF8-343FDF38C613}" type="datetimeFigureOut">
              <a:rPr lang="da-DK" smtClean="0"/>
              <a:t>30-01-2024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7777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9A1B179-87D4-4FC0-9CF8-343FDF38C613}" type="datetimeFigureOut">
              <a:rPr lang="da-DK" smtClean="0"/>
              <a:t>30-01-2024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86554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9A1B179-87D4-4FC0-9CF8-343FDF38C613}" type="datetimeFigureOut">
              <a:rPr lang="da-DK" smtClean="0"/>
              <a:t>30-01-2024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DC0D4B-D632-44C2-9A62-09E03A32AB79}" type="slidenum">
              <a:rPr lang="da-DK" smtClean="0"/>
              <a:t>‹nr.›</a:t>
            </a:fld>
            <a:endParaRPr lang="da-DK"/>
          </a:p>
        </p:txBody>
      </p:sp>
    </p:spTree>
    <p:extLst>
      <p:ext uri="{BB962C8B-B14F-4D97-AF65-F5344CB8AC3E}">
        <p14:creationId xmlns:p14="http://schemas.microsoft.com/office/powerpoint/2010/main" val="88830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1B179-87D4-4FC0-9CF8-343FDF38C613}" type="datetimeFigureOut">
              <a:rPr lang="da-DK" smtClean="0"/>
              <a:t>30-01-2024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C0D4B-D632-44C2-9A62-09E03A32AB79}" type="slidenum">
              <a:rPr lang="da-DK" smtClean="0"/>
              <a:t>‹nr.›</a:t>
            </a:fld>
            <a:endParaRPr lang="da-DK"/>
          </a:p>
        </p:txBody>
      </p:sp>
    </p:spTree>
    <p:extLst>
      <p:ext uri="{BB962C8B-B14F-4D97-AF65-F5344CB8AC3E}">
        <p14:creationId xmlns:p14="http://schemas.microsoft.com/office/powerpoint/2010/main" val="28275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4751" y="0"/>
            <a:ext cx="9119235" cy="1645920"/>
          </a:xfrm>
        </p:spPr>
        <p:txBody>
          <a:bodyPr>
            <a:normAutofit/>
          </a:bodyPr>
          <a:lstStyle/>
          <a:p>
            <a:r>
              <a:rPr lang="da-DK" sz="4800" b="1" dirty="0">
                <a:latin typeface="Arial" panose="020B0604020202020204" pitchFamily="34" charset="0"/>
                <a:cs typeface="Arial" panose="020B0604020202020204" pitchFamily="34" charset="0"/>
              </a:rPr>
              <a:t>Boligforeningen Kronjylland </a:t>
            </a:r>
          </a:p>
        </p:txBody>
      </p:sp>
      <p:sp>
        <p:nvSpPr>
          <p:cNvPr id="3" name="Undertitel 2"/>
          <p:cNvSpPr>
            <a:spLocks noGrp="1"/>
          </p:cNvSpPr>
          <p:nvPr>
            <p:ph type="subTitle" idx="1"/>
          </p:nvPr>
        </p:nvSpPr>
        <p:spPr>
          <a:xfrm>
            <a:off x="1545771" y="2460170"/>
            <a:ext cx="9144000" cy="3929743"/>
          </a:xfrm>
        </p:spPr>
        <p:txBody>
          <a:bodyPr>
            <a:normAutofit/>
          </a:bodyPr>
          <a:lstStyle/>
          <a:p>
            <a:pPr lvl="0"/>
            <a:r>
              <a:rPr lang="da-DK" sz="3600" b="1" dirty="0">
                <a:solidFill>
                  <a:prstClr val="black"/>
                </a:solidFill>
                <a:latin typeface="Arial" panose="020B0604020202020204" pitchFamily="34" charset="0"/>
                <a:cs typeface="Arial" panose="020B0604020202020204" pitchFamily="34" charset="0"/>
              </a:rPr>
              <a:t>Velkommen til </a:t>
            </a:r>
          </a:p>
          <a:p>
            <a:pPr lvl="0"/>
            <a:r>
              <a:rPr lang="da-DK" sz="3600" b="1" dirty="0">
                <a:solidFill>
                  <a:prstClr val="black"/>
                </a:solidFill>
                <a:latin typeface="Arial" panose="020B0604020202020204" pitchFamily="34" charset="0"/>
                <a:cs typeface="Arial" panose="020B0604020202020204" pitchFamily="34" charset="0"/>
              </a:rPr>
              <a:t>Repræsentantskabsmøde</a:t>
            </a:r>
          </a:p>
          <a:p>
            <a:pPr lvl="0"/>
            <a:r>
              <a:rPr lang="da-DK" sz="3600" dirty="0">
                <a:solidFill>
                  <a:prstClr val="black"/>
                </a:solidFill>
                <a:latin typeface="Arial" panose="020B0604020202020204" pitchFamily="34" charset="0"/>
                <a:cs typeface="Arial" panose="020B0604020202020204" pitchFamily="34" charset="0"/>
              </a:rPr>
              <a:t>14. Marts 2024, kl. 18:30</a:t>
            </a:r>
          </a:p>
          <a:p>
            <a:pPr lvl="0"/>
            <a:endParaRPr lang="da-DK" sz="3600" dirty="0">
              <a:solidFill>
                <a:prstClr val="black"/>
              </a:solidFill>
              <a:latin typeface="Arial" panose="020B0604020202020204" pitchFamily="34" charset="0"/>
              <a:cs typeface="Arial" panose="020B0604020202020204" pitchFamily="34" charset="0"/>
            </a:endParaRPr>
          </a:p>
          <a:p>
            <a:pPr lvl="0"/>
            <a:r>
              <a:rPr lang="da-DK" sz="3600" dirty="0">
                <a:solidFill>
                  <a:prstClr val="black"/>
                </a:solidFill>
                <a:latin typeface="Arial" panose="020B0604020202020204" pitchFamily="34" charset="0"/>
                <a:cs typeface="Arial" panose="020B0604020202020204" pitchFamily="34" charset="0"/>
              </a:rPr>
              <a:t>Marsvej1, </a:t>
            </a:r>
          </a:p>
          <a:p>
            <a:pPr lvl="0"/>
            <a:r>
              <a:rPr lang="da-DK" sz="3600" dirty="0">
                <a:solidFill>
                  <a:prstClr val="black"/>
                </a:solidFill>
                <a:latin typeface="Arial" panose="020B0604020202020204" pitchFamily="34" charset="0"/>
                <a:cs typeface="Arial" panose="020B0604020202020204" pitchFamily="34" charset="0"/>
              </a:rPr>
              <a:t>8960 Randers SØ</a:t>
            </a:r>
          </a:p>
          <a:p>
            <a:endParaRPr lang="da-DK" dirty="0"/>
          </a:p>
        </p:txBody>
      </p:sp>
      <p:pic>
        <p:nvPicPr>
          <p:cNvPr id="4" name="Picture 2" descr="C:\Users\bmp\Pictures\LogoAlene.bmp"/>
          <p:cNvPicPr>
            <a:picLocks noChangeAspect="1" noChangeArrowheads="1"/>
          </p:cNvPicPr>
          <p:nvPr/>
        </p:nvPicPr>
        <p:blipFill>
          <a:blip r:embed="rId2" cstate="print">
            <a:lum/>
          </a:blip>
          <a:srcRect/>
          <a:stretch>
            <a:fillRect/>
          </a:stretch>
        </p:blipFill>
        <p:spPr bwMode="auto">
          <a:xfrm>
            <a:off x="169048" y="531244"/>
            <a:ext cx="1463809" cy="1439069"/>
          </a:xfrm>
          <a:prstGeom prst="rect">
            <a:avLst/>
          </a:prstGeom>
          <a:noFill/>
        </p:spPr>
      </p:pic>
    </p:spTree>
    <p:extLst>
      <p:ext uri="{BB962C8B-B14F-4D97-AF65-F5344CB8AC3E}">
        <p14:creationId xmlns:p14="http://schemas.microsoft.com/office/powerpoint/2010/main" val="39039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2022/23</a:t>
            </a:r>
            <a:endParaRPr lang="da-DK" dirty="0"/>
          </a:p>
        </p:txBody>
      </p:sp>
      <p:sp>
        <p:nvSpPr>
          <p:cNvPr id="3" name="Pladsholder til indhold 2"/>
          <p:cNvSpPr>
            <a:spLocks noGrp="1"/>
          </p:cNvSpPr>
          <p:nvPr>
            <p:ph idx="1"/>
          </p:nvPr>
        </p:nvSpPr>
        <p:spPr/>
        <p:txBody>
          <a:bodyPr>
            <a:normAutofit/>
          </a:bodyPr>
          <a:lstStyle/>
          <a:p>
            <a:pPr marL="137160" indent="0">
              <a:buNone/>
            </a:pPr>
            <a:r>
              <a:rPr lang="da-DK" dirty="0">
                <a:solidFill>
                  <a:schemeClr val="tx2">
                    <a:lumMod val="10000"/>
                  </a:schemeClr>
                </a:solidFill>
                <a:latin typeface="Arial" panose="020B0604020202020204" pitchFamily="34" charset="0"/>
                <a:cs typeface="Arial" panose="020B0604020202020204" pitchFamily="34" charset="0"/>
              </a:rPr>
              <a:t>Ekstraordinære indtægter:</a:t>
            </a:r>
            <a:br>
              <a:rPr lang="da-DK" dirty="0">
                <a:solidFill>
                  <a:schemeClr val="tx2">
                    <a:lumMod val="10000"/>
                  </a:schemeClr>
                </a:solidFill>
                <a:latin typeface="Arial" panose="020B0604020202020204" pitchFamily="34" charset="0"/>
                <a:cs typeface="Arial" panose="020B0604020202020204" pitchFamily="34" charset="0"/>
              </a:rPr>
            </a:br>
            <a:br>
              <a:rPr lang="da-DK" dirty="0">
                <a:solidFill>
                  <a:schemeClr val="tx2">
                    <a:lumMod val="10000"/>
                  </a:schemeClr>
                </a:solidFill>
                <a:latin typeface="Arial" panose="020B0604020202020204" pitchFamily="34" charset="0"/>
                <a:cs typeface="Arial" panose="020B0604020202020204" pitchFamily="34" charset="0"/>
              </a:rPr>
            </a:br>
            <a:br>
              <a:rPr lang="da-DK" dirty="0">
                <a:solidFill>
                  <a:schemeClr val="tx2">
                    <a:lumMod val="10000"/>
                  </a:schemeClr>
                </a:solidFill>
                <a:latin typeface="Arial" panose="020B0604020202020204" pitchFamily="34" charset="0"/>
                <a:cs typeface="Arial" panose="020B0604020202020204" pitchFamily="34" charset="0"/>
              </a:rPr>
            </a:br>
            <a:r>
              <a:rPr lang="da-DK" dirty="0">
                <a:solidFill>
                  <a:schemeClr val="tx2">
                    <a:lumMod val="10000"/>
                  </a:schemeClr>
                </a:solidFill>
                <a:latin typeface="Arial" panose="020B0604020202020204" pitchFamily="34" charset="0"/>
                <a:cs typeface="Arial" panose="020B0604020202020204" pitchFamily="34" charset="0"/>
              </a:rPr>
              <a:t>- Tilskud fra dispositionsfonden		                 3.008.104 kr.</a:t>
            </a:r>
          </a:p>
          <a:p>
            <a:pPr marL="137160" indent="0">
              <a:buNone/>
            </a:pPr>
            <a:endParaRPr lang="da-DK" dirty="0">
              <a:solidFill>
                <a:schemeClr val="tx2">
                  <a:lumMod val="10000"/>
                </a:schemeClr>
              </a:solidFill>
              <a:latin typeface="Arial" panose="020B0604020202020204" pitchFamily="34" charset="0"/>
              <a:cs typeface="Arial" panose="020B0604020202020204" pitchFamily="34" charset="0"/>
            </a:endParaRPr>
          </a:p>
          <a:p>
            <a:pPr marL="137160" indent="0">
              <a:buNone/>
            </a:pPr>
            <a:r>
              <a:rPr lang="da-DK" dirty="0">
                <a:solidFill>
                  <a:schemeClr val="tx2">
                    <a:lumMod val="10000"/>
                  </a:schemeClr>
                </a:solidFill>
                <a:latin typeface="Arial" panose="020B0604020202020204" pitchFamily="34" charset="0"/>
                <a:cs typeface="Arial" panose="020B0604020202020204" pitchFamily="34" charset="0"/>
              </a:rPr>
              <a:t>- For meget afsat til skyldige omk. 			   65.625 kr.</a:t>
            </a:r>
          </a:p>
          <a:p>
            <a:pPr marL="0" indent="0">
              <a:buNone/>
            </a:pPr>
            <a:br>
              <a:rPr lang="da-DK" u="sng" dirty="0">
                <a:solidFill>
                  <a:schemeClr val="tx2">
                    <a:lumMod val="10000"/>
                  </a:schemeClr>
                </a:solidFill>
                <a:latin typeface="Arial" panose="020B0604020202020204" pitchFamily="34" charset="0"/>
                <a:cs typeface="Arial" panose="020B0604020202020204" pitchFamily="34" charset="0"/>
              </a:rPr>
            </a:br>
            <a:br>
              <a:rPr lang="da-DK" dirty="0">
                <a:solidFill>
                  <a:schemeClr val="tx2">
                    <a:lumMod val="10000"/>
                  </a:schemeClr>
                </a:solidFill>
                <a:latin typeface="Arial" panose="020B0604020202020204" pitchFamily="34" charset="0"/>
                <a:cs typeface="Arial" panose="020B0604020202020204" pitchFamily="34" charset="0"/>
              </a:rPr>
            </a:br>
            <a:r>
              <a:rPr lang="da-DK" dirty="0">
                <a:solidFill>
                  <a:schemeClr val="tx2">
                    <a:lumMod val="10000"/>
                  </a:schemeClr>
                </a:solidFill>
                <a:latin typeface="Arial" panose="020B0604020202020204" pitchFamily="34" charset="0"/>
                <a:cs typeface="Arial" panose="020B0604020202020204" pitchFamily="34" charset="0"/>
              </a:rPr>
              <a:t> </a:t>
            </a:r>
            <a:r>
              <a:rPr lang="da-DK" sz="3200" dirty="0">
                <a:solidFill>
                  <a:schemeClr val="tx2">
                    <a:lumMod val="10000"/>
                  </a:schemeClr>
                </a:solidFill>
                <a:latin typeface="Arial" panose="020B0604020202020204" pitchFamily="34" charset="0"/>
                <a:cs typeface="Arial" panose="020B0604020202020204" pitchFamily="34" charset="0"/>
              </a:rPr>
              <a:t>Ekstraordinære indtægter i alt                     </a:t>
            </a:r>
            <a:r>
              <a:rPr lang="da-DK" sz="3200" u="sng" dirty="0">
                <a:solidFill>
                  <a:schemeClr val="tx2">
                    <a:lumMod val="10000"/>
                  </a:schemeClr>
                </a:solidFill>
                <a:latin typeface="Arial" panose="020B0604020202020204" pitchFamily="34" charset="0"/>
                <a:cs typeface="Arial" panose="020B0604020202020204" pitchFamily="34" charset="0"/>
              </a:rPr>
              <a:t>3.073.729 kr.</a:t>
            </a:r>
          </a:p>
          <a:p>
            <a:endParaRPr lang="da-DK" dirty="0"/>
          </a:p>
        </p:txBody>
      </p:sp>
      <p:pic>
        <p:nvPicPr>
          <p:cNvPr id="4" name="Billede 3"/>
          <p:cNvPicPr>
            <a:picLocks noChangeAspect="1"/>
          </p:cNvPicPr>
          <p:nvPr/>
        </p:nvPicPr>
        <p:blipFill>
          <a:blip r:embed="rId2"/>
          <a:stretch>
            <a:fillRect/>
          </a:stretch>
        </p:blipFill>
        <p:spPr>
          <a:xfrm>
            <a:off x="347120" y="5822772"/>
            <a:ext cx="719390" cy="719390"/>
          </a:xfrm>
          <a:prstGeom prst="rect">
            <a:avLst/>
          </a:prstGeom>
        </p:spPr>
      </p:pic>
    </p:spTree>
    <p:extLst>
      <p:ext uri="{BB962C8B-B14F-4D97-AF65-F5344CB8AC3E}">
        <p14:creationId xmlns:p14="http://schemas.microsoft.com/office/powerpoint/2010/main" val="361892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2022/23</a:t>
            </a:r>
            <a:endParaRPr lang="da-DK" dirty="0"/>
          </a:p>
        </p:txBody>
      </p:sp>
      <p:sp>
        <p:nvSpPr>
          <p:cNvPr id="5" name="Pladsholder til indhold 4"/>
          <p:cNvSpPr>
            <a:spLocks noGrp="1"/>
          </p:cNvSpPr>
          <p:nvPr>
            <p:ph idx="1"/>
          </p:nvPr>
        </p:nvSpPr>
        <p:spPr/>
        <p:txBody>
          <a:bodyPr>
            <a:normAutofit fontScale="92500" lnSpcReduction="10000"/>
          </a:bodyPr>
          <a:lstStyle/>
          <a:p>
            <a:pPr marL="457200" lvl="1" indent="0">
              <a:buNone/>
            </a:pPr>
            <a:r>
              <a:rPr lang="da-DK" sz="2000" b="1" dirty="0">
                <a:solidFill>
                  <a:srgbClr val="44546A">
                    <a:lumMod val="10000"/>
                  </a:srgbClr>
                </a:solidFill>
                <a:latin typeface="Arial" pitchFamily="34" charset="0"/>
                <a:cs typeface="Arial" pitchFamily="34" charset="0"/>
              </a:rPr>
              <a:t>Balancen </a:t>
            </a:r>
            <a:br>
              <a:rPr lang="da-DK" sz="2000" b="1" dirty="0">
                <a:solidFill>
                  <a:srgbClr val="44546A">
                    <a:lumMod val="10000"/>
                  </a:srgbClr>
                </a:solidFill>
                <a:latin typeface="Arial" pitchFamily="34" charset="0"/>
                <a:cs typeface="Arial" pitchFamily="34" charset="0"/>
              </a:rPr>
            </a:br>
            <a:endParaRPr lang="da-DK" sz="2000" b="1" dirty="0">
              <a:solidFill>
                <a:srgbClr val="44546A">
                  <a:lumMod val="10000"/>
                </a:srgbClr>
              </a:solidFill>
              <a:latin typeface="Arial" pitchFamily="34" charset="0"/>
              <a:cs typeface="Arial" pitchFamily="34" charset="0"/>
            </a:endParaRPr>
          </a:p>
          <a:p>
            <a:pPr marL="457200" lvl="1" indent="0">
              <a:buNone/>
            </a:pPr>
            <a:r>
              <a:rPr lang="da-DK" sz="2000" dirty="0">
                <a:solidFill>
                  <a:srgbClr val="44546A">
                    <a:lumMod val="10000"/>
                  </a:srgbClr>
                </a:solidFill>
                <a:latin typeface="Arial" pitchFamily="34" charset="0"/>
                <a:cs typeface="Arial" pitchFamily="34" charset="0"/>
              </a:rPr>
              <a:t>Indskud i RandersBolig			                         2.123.971 kr.</a:t>
            </a:r>
          </a:p>
          <a:p>
            <a:pPr marL="457200" lvl="1" indent="0">
              <a:buNone/>
            </a:pPr>
            <a:r>
              <a:rPr lang="da-DK" sz="2000" dirty="0">
                <a:solidFill>
                  <a:srgbClr val="44546A">
                    <a:lumMod val="10000"/>
                  </a:srgbClr>
                </a:solidFill>
                <a:latin typeface="Arial" pitchFamily="34" charset="0"/>
                <a:cs typeface="Arial" pitchFamily="34" charset="0"/>
              </a:rPr>
              <a:t>Indskud i Landsbyggefonden 			         	</a:t>
            </a:r>
            <a:br>
              <a:rPr lang="da-DK" sz="2000" dirty="0">
                <a:solidFill>
                  <a:srgbClr val="44546A">
                    <a:lumMod val="10000"/>
                  </a:srgbClr>
                </a:solidFill>
                <a:latin typeface="Arial" pitchFamily="34" charset="0"/>
                <a:cs typeface="Arial" pitchFamily="34" charset="0"/>
              </a:rPr>
            </a:br>
            <a:r>
              <a:rPr lang="da-DK" sz="2000" dirty="0">
                <a:solidFill>
                  <a:srgbClr val="44546A">
                    <a:lumMod val="10000"/>
                  </a:srgbClr>
                </a:solidFill>
                <a:latin typeface="Arial" pitchFamily="34" charset="0"/>
                <a:cs typeface="Arial" pitchFamily="34" charset="0"/>
              </a:rPr>
              <a:t>(heraf trækningsret </a:t>
            </a:r>
            <a:r>
              <a:rPr lang="da-DK" sz="2000" dirty="0">
                <a:solidFill>
                  <a:prstClr val="black"/>
                </a:solidFill>
                <a:latin typeface="Arial" pitchFamily="34" charset="0"/>
                <a:cs typeface="Arial" pitchFamily="34" charset="0"/>
              </a:rPr>
              <a:t>19.007.793 </a:t>
            </a:r>
            <a:r>
              <a:rPr lang="da-DK" sz="2000" dirty="0">
                <a:solidFill>
                  <a:srgbClr val="44546A">
                    <a:lumMod val="10000"/>
                  </a:srgbClr>
                </a:solidFill>
                <a:latin typeface="Arial" pitchFamily="34" charset="0"/>
                <a:cs typeface="Arial" pitchFamily="34" charset="0"/>
              </a:rPr>
              <a:t>kr.) 			         </a:t>
            </a:r>
            <a:r>
              <a:rPr lang="da-DK" sz="2000" u="sng" dirty="0">
                <a:solidFill>
                  <a:srgbClr val="44546A">
                    <a:lumMod val="10000"/>
                  </a:srgbClr>
                </a:solidFill>
                <a:latin typeface="Arial" pitchFamily="34" charset="0"/>
                <a:cs typeface="Arial" pitchFamily="34" charset="0"/>
              </a:rPr>
              <a:t>22.096.272 kr.</a:t>
            </a:r>
          </a:p>
          <a:p>
            <a:pPr marL="457200" lvl="1" indent="0">
              <a:buNone/>
            </a:pPr>
            <a:endParaRPr lang="da-DK" sz="2000" dirty="0">
              <a:solidFill>
                <a:srgbClr val="44546A">
                  <a:lumMod val="10000"/>
                </a:srgbClr>
              </a:solidFill>
              <a:latin typeface="Arial" pitchFamily="34" charset="0"/>
              <a:cs typeface="Arial" pitchFamily="34" charset="0"/>
            </a:endParaRPr>
          </a:p>
          <a:p>
            <a:pPr marL="457200" lvl="1" indent="0">
              <a:buNone/>
            </a:pPr>
            <a:r>
              <a:rPr lang="da-DK" sz="2000" dirty="0">
                <a:solidFill>
                  <a:srgbClr val="44546A">
                    <a:lumMod val="10000"/>
                  </a:srgbClr>
                </a:solidFill>
                <a:latin typeface="Arial" pitchFamily="34" charset="0"/>
                <a:cs typeface="Arial" pitchFamily="34" charset="0"/>
              </a:rPr>
              <a:t>Anlægsaktiver i alt				                       </a:t>
            </a:r>
            <a:r>
              <a:rPr lang="da-DK" sz="2000" u="sng" dirty="0">
                <a:solidFill>
                  <a:srgbClr val="44546A">
                    <a:lumMod val="10000"/>
                  </a:srgbClr>
                </a:solidFill>
                <a:latin typeface="Arial" pitchFamily="34" charset="0"/>
                <a:cs typeface="Arial" pitchFamily="34" charset="0"/>
              </a:rPr>
              <a:t>24.220.244 kr.</a:t>
            </a:r>
          </a:p>
          <a:p>
            <a:pPr marL="457200" lvl="1" indent="0">
              <a:buNone/>
            </a:pPr>
            <a:endParaRPr lang="da-DK" sz="2000" u="sng" dirty="0">
              <a:solidFill>
                <a:srgbClr val="44546A">
                  <a:lumMod val="10000"/>
                </a:srgbClr>
              </a:solidFill>
              <a:latin typeface="Arial" pitchFamily="34" charset="0"/>
              <a:cs typeface="Arial" pitchFamily="34" charset="0"/>
            </a:endParaRPr>
          </a:p>
          <a:p>
            <a:pPr marL="457200" lvl="1" indent="0">
              <a:buNone/>
            </a:pPr>
            <a:r>
              <a:rPr lang="da-DK" sz="2000" dirty="0">
                <a:solidFill>
                  <a:srgbClr val="44546A">
                    <a:lumMod val="10000"/>
                  </a:srgbClr>
                </a:solidFill>
                <a:latin typeface="Arial" pitchFamily="34" charset="0"/>
                <a:cs typeface="Arial" pitchFamily="34" charset="0"/>
              </a:rPr>
              <a:t>Værdipapirer					       147.318.951 kr.</a:t>
            </a:r>
          </a:p>
          <a:p>
            <a:pPr marL="457200" lvl="1" indent="0">
              <a:buNone/>
            </a:pPr>
            <a:r>
              <a:rPr lang="da-DK" sz="2000" dirty="0">
                <a:solidFill>
                  <a:srgbClr val="44546A">
                    <a:lumMod val="10000"/>
                  </a:srgbClr>
                </a:solidFill>
                <a:latin typeface="Arial" pitchFamily="34" charset="0"/>
                <a:cs typeface="Arial" pitchFamily="34" charset="0"/>
              </a:rPr>
              <a:t>Bankindestående 				                       17.404.537 kr.</a:t>
            </a:r>
          </a:p>
          <a:p>
            <a:pPr marL="457200" lvl="1" indent="0">
              <a:buNone/>
            </a:pPr>
            <a:r>
              <a:rPr lang="da-DK" sz="2000" dirty="0">
                <a:solidFill>
                  <a:srgbClr val="44546A">
                    <a:lumMod val="10000"/>
                  </a:srgbClr>
                </a:solidFill>
                <a:latin typeface="Arial" pitchFamily="34" charset="0"/>
                <a:cs typeface="Arial" pitchFamily="34" charset="0"/>
              </a:rPr>
              <a:t>Øvrige omsætningsaktiver				       </a:t>
            </a:r>
            <a:r>
              <a:rPr lang="da-DK" sz="2000" u="sng" dirty="0">
                <a:solidFill>
                  <a:srgbClr val="44546A">
                    <a:lumMod val="10000"/>
                  </a:srgbClr>
                </a:solidFill>
                <a:latin typeface="Arial" pitchFamily="34" charset="0"/>
                <a:cs typeface="Arial" pitchFamily="34" charset="0"/>
              </a:rPr>
              <a:t>    1.339.555 kr.</a:t>
            </a:r>
            <a:br>
              <a:rPr lang="da-DK" sz="2000" u="sng" dirty="0">
                <a:solidFill>
                  <a:srgbClr val="44546A">
                    <a:lumMod val="10000"/>
                  </a:srgbClr>
                </a:solidFill>
                <a:latin typeface="Arial" pitchFamily="34" charset="0"/>
                <a:cs typeface="Arial" pitchFamily="34" charset="0"/>
              </a:rPr>
            </a:br>
            <a:endParaRPr lang="da-DK" sz="2000" u="sng" dirty="0">
              <a:solidFill>
                <a:srgbClr val="44546A">
                  <a:lumMod val="10000"/>
                </a:srgbClr>
              </a:solidFill>
              <a:latin typeface="Arial" pitchFamily="34" charset="0"/>
              <a:cs typeface="Arial" pitchFamily="34" charset="0"/>
            </a:endParaRPr>
          </a:p>
          <a:p>
            <a:pPr marL="457200" lvl="1" indent="0">
              <a:buNone/>
            </a:pPr>
            <a:r>
              <a:rPr lang="da-DK" sz="2000" dirty="0">
                <a:solidFill>
                  <a:srgbClr val="44546A">
                    <a:lumMod val="10000"/>
                  </a:srgbClr>
                </a:solidFill>
                <a:latin typeface="Arial" pitchFamily="34" charset="0"/>
                <a:cs typeface="Arial" pitchFamily="34" charset="0"/>
              </a:rPr>
              <a:t>Omsætningsaktiver i alt			                     </a:t>
            </a:r>
            <a:r>
              <a:rPr lang="da-DK" sz="2000" u="sng" dirty="0">
                <a:solidFill>
                  <a:srgbClr val="44546A">
                    <a:lumMod val="10000"/>
                  </a:srgbClr>
                </a:solidFill>
                <a:latin typeface="Arial" pitchFamily="34" charset="0"/>
                <a:cs typeface="Arial" pitchFamily="34" charset="0"/>
              </a:rPr>
              <a:t>166.079.791 kr.</a:t>
            </a:r>
          </a:p>
          <a:p>
            <a:pPr marL="457200" lvl="1" indent="0">
              <a:buNone/>
            </a:pPr>
            <a:endParaRPr lang="da-DK" sz="2000" u="sng" dirty="0">
              <a:solidFill>
                <a:srgbClr val="44546A">
                  <a:lumMod val="10000"/>
                </a:srgbClr>
              </a:solidFill>
              <a:latin typeface="Arial" pitchFamily="34" charset="0"/>
              <a:cs typeface="Arial" pitchFamily="34" charset="0"/>
            </a:endParaRPr>
          </a:p>
          <a:p>
            <a:pPr marL="457200" lvl="1" indent="0">
              <a:buNone/>
            </a:pPr>
            <a:r>
              <a:rPr lang="da-DK" sz="2000" b="1" dirty="0">
                <a:solidFill>
                  <a:srgbClr val="44546A">
                    <a:lumMod val="10000"/>
                  </a:srgbClr>
                </a:solidFill>
                <a:latin typeface="Arial" pitchFamily="34" charset="0"/>
                <a:cs typeface="Arial" pitchFamily="34" charset="0"/>
              </a:rPr>
              <a:t>Aktiver i alt                                                                             </a:t>
            </a:r>
            <a:r>
              <a:rPr lang="da-DK" sz="2000" b="1" u="sng" dirty="0">
                <a:solidFill>
                  <a:srgbClr val="44546A">
                    <a:lumMod val="10000"/>
                  </a:srgbClr>
                </a:solidFill>
                <a:latin typeface="Arial" pitchFamily="34" charset="0"/>
                <a:cs typeface="Arial" pitchFamily="34" charset="0"/>
              </a:rPr>
              <a:t>190.300.035 kr.</a:t>
            </a:r>
            <a:endParaRPr lang="da-DK" u="sng" dirty="0"/>
          </a:p>
        </p:txBody>
      </p:sp>
      <p:pic>
        <p:nvPicPr>
          <p:cNvPr id="6" name="Billede 5"/>
          <p:cNvPicPr>
            <a:picLocks noChangeAspect="1"/>
          </p:cNvPicPr>
          <p:nvPr/>
        </p:nvPicPr>
        <p:blipFill>
          <a:blip r:embed="rId2"/>
          <a:stretch>
            <a:fillRect/>
          </a:stretch>
        </p:blipFill>
        <p:spPr>
          <a:xfrm>
            <a:off x="204185" y="5967953"/>
            <a:ext cx="719390" cy="719390"/>
          </a:xfrm>
          <a:prstGeom prst="rect">
            <a:avLst/>
          </a:prstGeom>
        </p:spPr>
      </p:pic>
    </p:spTree>
    <p:extLst>
      <p:ext uri="{BB962C8B-B14F-4D97-AF65-F5344CB8AC3E}">
        <p14:creationId xmlns:p14="http://schemas.microsoft.com/office/powerpoint/2010/main" val="262256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lnSpcReduction="10000"/>
          </a:bodyPr>
          <a:lstStyle/>
          <a:p>
            <a:pPr marL="457200" lvl="1" indent="0">
              <a:buNone/>
            </a:pPr>
            <a:r>
              <a:rPr lang="da-DK" sz="2200" b="1" dirty="0">
                <a:solidFill>
                  <a:srgbClr val="44546A">
                    <a:lumMod val="10000"/>
                  </a:srgbClr>
                </a:solidFill>
                <a:latin typeface="Arial" pitchFamily="34" charset="0"/>
                <a:cs typeface="Arial" pitchFamily="34" charset="0"/>
              </a:rPr>
              <a:t>Balancen </a:t>
            </a:r>
          </a:p>
          <a:p>
            <a:pPr marL="457200" lvl="1" indent="0">
              <a:buNone/>
            </a:pPr>
            <a:r>
              <a:rPr lang="da-DK" sz="2200" dirty="0">
                <a:solidFill>
                  <a:srgbClr val="44546A">
                    <a:lumMod val="10000"/>
                  </a:srgbClr>
                </a:solidFill>
                <a:latin typeface="Arial" pitchFamily="34" charset="0"/>
                <a:cs typeface="Arial" pitchFamily="34" charset="0"/>
              </a:rPr>
              <a:t>Dispositionsfonden</a:t>
            </a:r>
            <a:br>
              <a:rPr lang="da-DK" sz="2200" dirty="0">
                <a:solidFill>
                  <a:srgbClr val="44546A">
                    <a:lumMod val="10000"/>
                  </a:srgbClr>
                </a:solidFill>
                <a:latin typeface="Arial" pitchFamily="34" charset="0"/>
                <a:cs typeface="Arial" pitchFamily="34" charset="0"/>
              </a:rPr>
            </a:br>
            <a:r>
              <a:rPr lang="da-DK" sz="2000" dirty="0">
                <a:solidFill>
                  <a:srgbClr val="44546A">
                    <a:lumMod val="10000"/>
                  </a:srgbClr>
                </a:solidFill>
                <a:latin typeface="Arial" pitchFamily="34" charset="0"/>
                <a:cs typeface="Arial" pitchFamily="34" charset="0"/>
              </a:rPr>
              <a:t>- Saldo pr. 30/9 2023	 		 54.705.932 kr.</a:t>
            </a:r>
            <a:br>
              <a:rPr lang="da-DK" sz="2000" dirty="0">
                <a:solidFill>
                  <a:srgbClr val="44546A">
                    <a:lumMod val="10000"/>
                  </a:srgbClr>
                </a:solidFill>
                <a:latin typeface="Arial" pitchFamily="34" charset="0"/>
                <a:cs typeface="Arial" pitchFamily="34" charset="0"/>
              </a:rPr>
            </a:br>
            <a:r>
              <a:rPr lang="da-DK" sz="2000" dirty="0">
                <a:solidFill>
                  <a:srgbClr val="44546A">
                    <a:lumMod val="10000"/>
                  </a:srgbClr>
                </a:solidFill>
                <a:latin typeface="Arial" pitchFamily="34" charset="0"/>
                <a:cs typeface="Arial" pitchFamily="34" charset="0"/>
              </a:rPr>
              <a:t>- Disponibel del 			  	 32.609.660 kr.</a:t>
            </a:r>
            <a:br>
              <a:rPr lang="da-DK" sz="2000" dirty="0">
                <a:solidFill>
                  <a:srgbClr val="44546A">
                    <a:lumMod val="10000"/>
                  </a:srgbClr>
                </a:solidFill>
                <a:latin typeface="Arial" pitchFamily="34" charset="0"/>
                <a:cs typeface="Arial" pitchFamily="34" charset="0"/>
              </a:rPr>
            </a:br>
            <a:r>
              <a:rPr lang="da-DK" sz="2000" dirty="0">
                <a:solidFill>
                  <a:srgbClr val="44546A">
                    <a:lumMod val="10000"/>
                  </a:srgbClr>
                </a:solidFill>
                <a:latin typeface="Arial" pitchFamily="34" charset="0"/>
                <a:cs typeface="Arial" pitchFamily="34" charset="0"/>
              </a:rPr>
              <a:t>- Pr. lejemålsenhed 		     	       	        20.501 kr.</a:t>
            </a:r>
          </a:p>
          <a:p>
            <a:pPr marL="457200" lvl="1" indent="0">
              <a:buNone/>
            </a:pPr>
            <a:br>
              <a:rPr lang="da-DK" sz="2200" dirty="0">
                <a:solidFill>
                  <a:srgbClr val="44546A">
                    <a:lumMod val="10000"/>
                  </a:srgbClr>
                </a:solidFill>
                <a:latin typeface="Arial" pitchFamily="34" charset="0"/>
                <a:cs typeface="Arial" pitchFamily="34" charset="0"/>
              </a:rPr>
            </a:br>
            <a:r>
              <a:rPr lang="da-DK" sz="2200" dirty="0">
                <a:solidFill>
                  <a:srgbClr val="44546A">
                    <a:lumMod val="10000"/>
                  </a:srgbClr>
                </a:solidFill>
                <a:latin typeface="Arial" pitchFamily="34" charset="0"/>
                <a:cs typeface="Arial" pitchFamily="34" charset="0"/>
              </a:rPr>
              <a:t>En stigning på ca. 971.000 kr. i den disponible saldo. </a:t>
            </a:r>
            <a:br>
              <a:rPr lang="da-DK" sz="2200" dirty="0">
                <a:solidFill>
                  <a:srgbClr val="44546A">
                    <a:lumMod val="10000"/>
                  </a:srgbClr>
                </a:solidFill>
                <a:latin typeface="Arial" pitchFamily="34" charset="0"/>
                <a:cs typeface="Arial" pitchFamily="34" charset="0"/>
                <a:sym typeface="Wingdings" panose="05000000000000000000" pitchFamily="2" charset="2"/>
              </a:rPr>
            </a:br>
            <a:endParaRPr lang="da-DK" sz="2200" dirty="0">
              <a:solidFill>
                <a:srgbClr val="44546A">
                  <a:lumMod val="10000"/>
                </a:srgbClr>
              </a:solidFill>
              <a:latin typeface="Arial" pitchFamily="34" charset="0"/>
              <a:cs typeface="Arial" pitchFamily="34" charset="0"/>
              <a:sym typeface="Wingdings" panose="05000000000000000000" pitchFamily="2" charset="2"/>
            </a:endParaRPr>
          </a:p>
          <a:p>
            <a:pPr marL="457200" lvl="1" indent="0">
              <a:buNone/>
            </a:pPr>
            <a:r>
              <a:rPr lang="da-DK" sz="2200" dirty="0">
                <a:solidFill>
                  <a:srgbClr val="44546A">
                    <a:lumMod val="10000"/>
                  </a:srgbClr>
                </a:solidFill>
                <a:latin typeface="Arial" pitchFamily="34" charset="0"/>
                <a:cs typeface="Arial" pitchFamily="34" charset="0"/>
                <a:sym typeface="Wingdings" panose="05000000000000000000" pitchFamily="2" charset="2"/>
              </a:rPr>
              <a:t>Arbejdskapitalen</a:t>
            </a:r>
            <a:br>
              <a:rPr lang="da-DK" sz="2200" dirty="0">
                <a:solidFill>
                  <a:srgbClr val="44546A">
                    <a:lumMod val="10000"/>
                  </a:srgbClr>
                </a:solidFill>
                <a:latin typeface="Arial" pitchFamily="34" charset="0"/>
                <a:cs typeface="Arial" pitchFamily="34" charset="0"/>
                <a:sym typeface="Wingdings" panose="05000000000000000000" pitchFamily="2" charset="2"/>
              </a:rPr>
            </a:br>
            <a:r>
              <a:rPr lang="da-DK" sz="2200" dirty="0">
                <a:solidFill>
                  <a:srgbClr val="44546A">
                    <a:lumMod val="10000"/>
                  </a:srgbClr>
                </a:solidFill>
                <a:latin typeface="Arial" pitchFamily="34" charset="0"/>
                <a:cs typeface="Arial" pitchFamily="34" charset="0"/>
                <a:sym typeface="Wingdings" panose="05000000000000000000" pitchFamily="2" charset="2"/>
              </a:rPr>
              <a:t>- </a:t>
            </a:r>
            <a:r>
              <a:rPr lang="da-DK" sz="2000" dirty="0">
                <a:solidFill>
                  <a:srgbClr val="44546A">
                    <a:lumMod val="10000"/>
                  </a:srgbClr>
                </a:solidFill>
                <a:latin typeface="Arial" pitchFamily="34" charset="0"/>
                <a:cs typeface="Arial" pitchFamily="34" charset="0"/>
                <a:sym typeface="Wingdings" panose="05000000000000000000" pitchFamily="2" charset="2"/>
              </a:rPr>
              <a:t>Saldo pr. 30/9 2023			10.694.872 kr.</a:t>
            </a:r>
            <a:br>
              <a:rPr lang="da-DK" sz="2000" dirty="0">
                <a:solidFill>
                  <a:srgbClr val="44546A">
                    <a:lumMod val="10000"/>
                  </a:srgbClr>
                </a:solidFill>
                <a:latin typeface="Arial" pitchFamily="34" charset="0"/>
                <a:cs typeface="Arial" pitchFamily="34" charset="0"/>
                <a:sym typeface="Wingdings" panose="05000000000000000000" pitchFamily="2" charset="2"/>
              </a:rPr>
            </a:br>
            <a:r>
              <a:rPr lang="da-DK" sz="2000" dirty="0">
                <a:solidFill>
                  <a:srgbClr val="44546A">
                    <a:lumMod val="10000"/>
                  </a:srgbClr>
                </a:solidFill>
                <a:latin typeface="Arial" pitchFamily="34" charset="0"/>
                <a:cs typeface="Arial" pitchFamily="34" charset="0"/>
                <a:sym typeface="Wingdings" panose="05000000000000000000" pitchFamily="2" charset="2"/>
              </a:rPr>
              <a:t>- Disponibel del 				  8.570.901 kr.</a:t>
            </a:r>
            <a:br>
              <a:rPr lang="da-DK" sz="2000" dirty="0">
                <a:solidFill>
                  <a:srgbClr val="44546A">
                    <a:lumMod val="10000"/>
                  </a:srgbClr>
                </a:solidFill>
                <a:latin typeface="Arial" pitchFamily="34" charset="0"/>
                <a:cs typeface="Arial" pitchFamily="34" charset="0"/>
                <a:sym typeface="Wingdings" panose="05000000000000000000" pitchFamily="2" charset="2"/>
              </a:rPr>
            </a:br>
            <a:r>
              <a:rPr lang="da-DK" sz="2000" dirty="0">
                <a:solidFill>
                  <a:srgbClr val="44546A">
                    <a:lumMod val="10000"/>
                  </a:srgbClr>
                </a:solidFill>
                <a:latin typeface="Arial" pitchFamily="34" charset="0"/>
                <a:cs typeface="Arial" pitchFamily="34" charset="0"/>
                <a:sym typeface="Wingdings" panose="05000000000000000000" pitchFamily="2" charset="2"/>
              </a:rPr>
              <a:t>- Pr. lejemålsenhed		    	                      5.288 kr.</a:t>
            </a:r>
            <a:br>
              <a:rPr lang="da-DK" sz="2000" dirty="0">
                <a:solidFill>
                  <a:srgbClr val="44546A">
                    <a:lumMod val="10000"/>
                  </a:srgbClr>
                </a:solidFill>
                <a:latin typeface="Arial" pitchFamily="34" charset="0"/>
                <a:cs typeface="Arial" pitchFamily="34" charset="0"/>
                <a:sym typeface="Wingdings" panose="05000000000000000000" pitchFamily="2" charset="2"/>
              </a:rPr>
            </a:br>
            <a:endParaRPr lang="da-DK" sz="2000" dirty="0">
              <a:solidFill>
                <a:srgbClr val="44546A">
                  <a:lumMod val="10000"/>
                </a:srgbClr>
              </a:solidFill>
              <a:latin typeface="Arial" pitchFamily="34" charset="0"/>
              <a:cs typeface="Arial" pitchFamily="34" charset="0"/>
              <a:sym typeface="Wingdings" panose="05000000000000000000" pitchFamily="2" charset="2"/>
            </a:endParaRPr>
          </a:p>
          <a:p>
            <a:pPr marL="457200" lvl="1" indent="0">
              <a:buNone/>
            </a:pPr>
            <a:r>
              <a:rPr lang="da-DK" sz="2200" dirty="0">
                <a:solidFill>
                  <a:srgbClr val="44546A">
                    <a:lumMod val="10000"/>
                  </a:srgbClr>
                </a:solidFill>
                <a:latin typeface="Arial" pitchFamily="34" charset="0"/>
                <a:cs typeface="Arial" pitchFamily="34" charset="0"/>
                <a:sym typeface="Wingdings" panose="05000000000000000000" pitchFamily="2" charset="2"/>
              </a:rPr>
              <a:t>En stigning på ca. 291.000 i den disponible saldo, svarende til årets overskud.</a:t>
            </a:r>
            <a:endParaRPr lang="da-DK" sz="2200" dirty="0">
              <a:solidFill>
                <a:srgbClr val="44546A">
                  <a:lumMod val="10000"/>
                </a:srgbClr>
              </a:solidFill>
              <a:latin typeface="Arial" pitchFamily="34" charset="0"/>
              <a:cs typeface="Arial" pitchFamily="34" charset="0"/>
            </a:endParaRPr>
          </a:p>
          <a:p>
            <a:endParaRPr lang="da-DK" dirty="0"/>
          </a:p>
        </p:txBody>
      </p:sp>
      <p:sp>
        <p:nvSpPr>
          <p:cNvPr id="4" name="Titel 3"/>
          <p:cNvSpPr>
            <a:spLocks noGrp="1"/>
          </p:cNvSpPr>
          <p:nvPr>
            <p:ph type="title"/>
          </p:nvPr>
        </p:nvSpPr>
        <p:spPr>
          <a:xfrm>
            <a:off x="838200" y="677041"/>
            <a:ext cx="9477274" cy="701731"/>
          </a:xfrm>
          <a:prstGeom prst="rect">
            <a:avLst/>
          </a:prstGeom>
        </p:spPr>
        <p:txBody>
          <a:bodyPr wrap="none">
            <a:spAutoFit/>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22/23</a:t>
            </a:r>
            <a:endParaRPr lang="da-DK" dirty="0"/>
          </a:p>
        </p:txBody>
      </p:sp>
      <p:pic>
        <p:nvPicPr>
          <p:cNvPr id="5" name="Billede 4"/>
          <p:cNvPicPr>
            <a:picLocks noChangeAspect="1"/>
          </p:cNvPicPr>
          <p:nvPr/>
        </p:nvPicPr>
        <p:blipFill>
          <a:blip r:embed="rId2"/>
          <a:stretch>
            <a:fillRect/>
          </a:stretch>
        </p:blipFill>
        <p:spPr>
          <a:xfrm>
            <a:off x="204185" y="5967953"/>
            <a:ext cx="719390" cy="719390"/>
          </a:xfrm>
          <a:prstGeom prst="rect">
            <a:avLst/>
          </a:prstGeom>
        </p:spPr>
      </p:pic>
    </p:spTree>
    <p:extLst>
      <p:ext uri="{BB962C8B-B14F-4D97-AF65-F5344CB8AC3E}">
        <p14:creationId xmlns:p14="http://schemas.microsoft.com/office/powerpoint/2010/main" val="289468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lvl="0" indent="0">
              <a:buNone/>
            </a:pPr>
            <a:r>
              <a:rPr lang="da-DK" sz="2200" b="1" dirty="0">
                <a:solidFill>
                  <a:srgbClr val="000000"/>
                </a:solidFill>
                <a:latin typeface="Arial" pitchFamily="34" charset="0"/>
                <a:cs typeface="Arial" pitchFamily="34" charset="0"/>
              </a:rPr>
              <a:t>Balancen</a:t>
            </a:r>
          </a:p>
          <a:p>
            <a:pPr marL="0" lvl="0" indent="0">
              <a:buNone/>
            </a:pPr>
            <a:endParaRPr lang="da-DK" sz="2200" b="1" dirty="0">
              <a:solidFill>
                <a:srgbClr val="000000"/>
              </a:solidFill>
              <a:latin typeface="Arial" pitchFamily="34" charset="0"/>
              <a:cs typeface="Arial" pitchFamily="34" charset="0"/>
            </a:endParaRPr>
          </a:p>
          <a:p>
            <a:pPr marL="0" lvl="0" indent="0">
              <a:buNone/>
            </a:pPr>
            <a:r>
              <a:rPr lang="da-DK" sz="2200" b="1" dirty="0">
                <a:solidFill>
                  <a:srgbClr val="44546A">
                    <a:lumMod val="10000"/>
                  </a:srgbClr>
                </a:solidFill>
                <a:latin typeface="Arial" pitchFamily="34" charset="0"/>
                <a:cs typeface="Arial" pitchFamily="34" charset="0"/>
              </a:rPr>
              <a:t>Likviditet</a:t>
            </a:r>
            <a:br>
              <a:rPr lang="da-DK" sz="2200" dirty="0">
                <a:solidFill>
                  <a:srgbClr val="44546A">
                    <a:lumMod val="10000"/>
                  </a:srgbClr>
                </a:solidFill>
                <a:latin typeface="Arial" pitchFamily="34" charset="0"/>
                <a:cs typeface="Arial" pitchFamily="34" charset="0"/>
              </a:rPr>
            </a:br>
            <a:r>
              <a:rPr lang="da-DK" sz="2200" dirty="0">
                <a:solidFill>
                  <a:srgbClr val="44546A">
                    <a:lumMod val="10000"/>
                  </a:srgbClr>
                </a:solidFill>
                <a:latin typeface="Arial" pitchFamily="34" charset="0"/>
                <a:cs typeface="Arial" pitchFamily="34" charset="0"/>
              </a:rPr>
              <a:t>- Likvide beholdninger pr. 30/9 2023	  </a:t>
            </a:r>
            <a:r>
              <a:rPr lang="da-DK" sz="2200" dirty="0">
                <a:latin typeface="Arial" pitchFamily="34" charset="0"/>
                <a:cs typeface="Arial" pitchFamily="34" charset="0"/>
              </a:rPr>
              <a:t>164.723.488 kr.</a:t>
            </a:r>
            <a:br>
              <a:rPr lang="da-DK" sz="2200" dirty="0">
                <a:latin typeface="Arial" pitchFamily="34" charset="0"/>
                <a:cs typeface="Arial" pitchFamily="34" charset="0"/>
              </a:rPr>
            </a:br>
            <a:r>
              <a:rPr lang="da-DK" sz="2200" dirty="0">
                <a:solidFill>
                  <a:srgbClr val="44546A">
                    <a:lumMod val="10000"/>
                  </a:srgbClr>
                </a:solidFill>
                <a:latin typeface="Arial" pitchFamily="34" charset="0"/>
                <a:cs typeface="Arial" pitchFamily="34" charset="0"/>
              </a:rPr>
              <a:t>- Mellemregning med afdelingerne	  121.236.042 kr.</a:t>
            </a:r>
            <a:br>
              <a:rPr lang="da-DK" sz="2200" dirty="0">
                <a:solidFill>
                  <a:srgbClr val="44546A">
                    <a:lumMod val="10000"/>
                  </a:srgbClr>
                </a:solidFill>
                <a:latin typeface="Arial" pitchFamily="34" charset="0"/>
                <a:cs typeface="Arial" pitchFamily="34" charset="0"/>
              </a:rPr>
            </a:br>
            <a:r>
              <a:rPr lang="da-DK" sz="2200" dirty="0">
                <a:solidFill>
                  <a:srgbClr val="44546A">
                    <a:lumMod val="10000"/>
                  </a:srgbClr>
                </a:solidFill>
                <a:latin typeface="Arial" pitchFamily="34" charset="0"/>
                <a:cs typeface="Arial" pitchFamily="34" charset="0"/>
              </a:rPr>
              <a:t>- Disponibel dispositionsfond		    32.609.660 kr.</a:t>
            </a:r>
          </a:p>
          <a:p>
            <a:pPr marL="0" lvl="0" indent="0">
              <a:buNone/>
            </a:pPr>
            <a:br>
              <a:rPr lang="da-DK" sz="2200" dirty="0">
                <a:solidFill>
                  <a:srgbClr val="44546A">
                    <a:lumMod val="10000"/>
                  </a:srgbClr>
                </a:solidFill>
                <a:latin typeface="Arial" pitchFamily="34" charset="0"/>
                <a:cs typeface="Arial" pitchFamily="34" charset="0"/>
              </a:rPr>
            </a:br>
            <a:r>
              <a:rPr lang="da-DK" sz="2200" dirty="0">
                <a:solidFill>
                  <a:srgbClr val="44546A">
                    <a:lumMod val="10000"/>
                  </a:srgbClr>
                </a:solidFill>
                <a:latin typeface="Arial" pitchFamily="34" charset="0"/>
                <a:cs typeface="Arial" pitchFamily="34" charset="0"/>
              </a:rPr>
              <a:t>Der er uomtvistelig god sikkerhed for afdelingernes og boligorganisationens midler. De likvide beholdninger er steget med ca. 13,5 mio. kr. i forhold til sidste år som følge af kursgevinst i regnskabsåret.</a:t>
            </a:r>
            <a:br>
              <a:rPr lang="da-DK" sz="2200" dirty="0">
                <a:solidFill>
                  <a:srgbClr val="44546A">
                    <a:lumMod val="10000"/>
                  </a:srgbClr>
                </a:solidFill>
                <a:latin typeface="Arial" pitchFamily="34" charset="0"/>
                <a:cs typeface="Arial" pitchFamily="34" charset="0"/>
              </a:rPr>
            </a:br>
            <a:endParaRPr lang="da-DK" sz="2200" dirty="0">
              <a:solidFill>
                <a:srgbClr val="44546A">
                  <a:lumMod val="10000"/>
                </a:srgbClr>
              </a:solidFill>
              <a:latin typeface="Arial" pitchFamily="34" charset="0"/>
              <a:cs typeface="Arial" pitchFamily="34" charset="0"/>
            </a:endParaRPr>
          </a:p>
          <a:p>
            <a:pPr lvl="0">
              <a:buFont typeface="Wingdings" panose="05000000000000000000" pitchFamily="2" charset="2"/>
              <a:buChar char="Ø"/>
            </a:pPr>
            <a:r>
              <a:rPr lang="da-DK" sz="2200" dirty="0">
                <a:solidFill>
                  <a:srgbClr val="44546A">
                    <a:lumMod val="10000"/>
                  </a:srgbClr>
                </a:solidFill>
                <a:latin typeface="Arial" pitchFamily="34" charset="0"/>
                <a:cs typeface="Arial" pitchFamily="34" charset="0"/>
              </a:rPr>
              <a:t>Egen trækningsret i landsbyggefonden udgør 19.007.793 kr. pr. 30/09 2023 </a:t>
            </a:r>
          </a:p>
          <a:p>
            <a:endParaRPr lang="da-DK" dirty="0"/>
          </a:p>
        </p:txBody>
      </p:sp>
      <p:sp>
        <p:nvSpPr>
          <p:cNvPr id="4" name="Titel 3"/>
          <p:cNvSpPr>
            <a:spLocks noGrp="1"/>
          </p:cNvSpPr>
          <p:nvPr>
            <p:ph type="title"/>
          </p:nvPr>
        </p:nvSpPr>
        <p:spPr>
          <a:xfrm>
            <a:off x="838200" y="677041"/>
            <a:ext cx="9477274" cy="701731"/>
          </a:xfrm>
          <a:prstGeom prst="rect">
            <a:avLst/>
          </a:prstGeom>
        </p:spPr>
        <p:txBody>
          <a:bodyPr wrap="none">
            <a:spAutoFit/>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22/23</a:t>
            </a:r>
            <a:endParaRPr lang="da-DK" dirty="0"/>
          </a:p>
        </p:txBody>
      </p:sp>
      <p:pic>
        <p:nvPicPr>
          <p:cNvPr id="5" name="Billede 4"/>
          <p:cNvPicPr>
            <a:picLocks noChangeAspect="1"/>
          </p:cNvPicPr>
          <p:nvPr/>
        </p:nvPicPr>
        <p:blipFill>
          <a:blip r:embed="rId2"/>
          <a:stretch>
            <a:fillRect/>
          </a:stretch>
        </p:blipFill>
        <p:spPr>
          <a:xfrm>
            <a:off x="204185" y="5967953"/>
            <a:ext cx="719390" cy="719390"/>
          </a:xfrm>
          <a:prstGeom prst="rect">
            <a:avLst/>
          </a:prstGeom>
        </p:spPr>
      </p:pic>
    </p:spTree>
    <p:extLst>
      <p:ext uri="{BB962C8B-B14F-4D97-AF65-F5344CB8AC3E}">
        <p14:creationId xmlns:p14="http://schemas.microsoft.com/office/powerpoint/2010/main" val="328457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2022/23</a:t>
            </a:r>
            <a:endParaRPr lang="da-DK" dirty="0"/>
          </a:p>
        </p:txBody>
      </p:sp>
      <p:sp>
        <p:nvSpPr>
          <p:cNvPr id="3" name="Pladsholder til indhold 2"/>
          <p:cNvSpPr>
            <a:spLocks noGrp="1"/>
          </p:cNvSpPr>
          <p:nvPr>
            <p:ph idx="1"/>
          </p:nvPr>
        </p:nvSpPr>
        <p:spPr/>
        <p:txBody>
          <a:bodyPr/>
          <a:lstStyle/>
          <a:p>
            <a:pPr>
              <a:buFont typeface="Wingdings" panose="05000000000000000000" pitchFamily="2" charset="2"/>
              <a:buChar char="Ø"/>
            </a:pPr>
            <a:endParaRPr lang="da-DK" dirty="0">
              <a:solidFill>
                <a:schemeClr val="tx2">
                  <a:lumMod val="10000"/>
                </a:schemeClr>
              </a:solidFill>
            </a:endParaRPr>
          </a:p>
          <a:p>
            <a:pPr>
              <a:buClrTx/>
              <a:buFont typeface="Wingdings" panose="05000000000000000000" pitchFamily="2" charset="2"/>
              <a:buChar char="Ø"/>
            </a:pPr>
            <a:r>
              <a:rPr lang="da-DK" dirty="0">
                <a:solidFill>
                  <a:schemeClr val="tx2">
                    <a:lumMod val="10000"/>
                  </a:schemeClr>
                </a:solidFill>
                <a:latin typeface="Arial" panose="020B0604020202020204" pitchFamily="34" charset="0"/>
                <a:cs typeface="Arial" panose="020B0604020202020204" pitchFamily="34" charset="0"/>
              </a:rPr>
              <a:t>Tab ved lejeledighed dækket af dispositionsfonden 970.284 kr. </a:t>
            </a:r>
          </a:p>
          <a:p>
            <a:pPr marL="0" indent="0">
              <a:lnSpc>
                <a:spcPct val="100000"/>
              </a:lnSpc>
              <a:spcBef>
                <a:spcPts val="0"/>
              </a:spcBef>
              <a:buClrTx/>
              <a:buNone/>
            </a:pPr>
            <a:r>
              <a:rPr lang="da-DK" dirty="0">
                <a:solidFill>
                  <a:schemeClr val="tx2">
                    <a:lumMod val="10000"/>
                  </a:schemeClr>
                </a:solidFill>
                <a:latin typeface="Arial" panose="020B0604020202020204" pitchFamily="34" charset="0"/>
                <a:cs typeface="Arial" panose="020B0604020202020204" pitchFamily="34" charset="0"/>
              </a:rPr>
              <a:t>    (ca. 443 </a:t>
            </a:r>
            <a:r>
              <a:rPr lang="da-DK" dirty="0" err="1">
                <a:solidFill>
                  <a:schemeClr val="tx2">
                    <a:lumMod val="10000"/>
                  </a:schemeClr>
                </a:solidFill>
                <a:latin typeface="Arial" panose="020B0604020202020204" pitchFamily="34" charset="0"/>
                <a:cs typeface="Arial" panose="020B0604020202020204" pitchFamily="34" charset="0"/>
              </a:rPr>
              <a:t>tkr</a:t>
            </a:r>
            <a:r>
              <a:rPr lang="da-DK" dirty="0">
                <a:solidFill>
                  <a:schemeClr val="tx2">
                    <a:lumMod val="10000"/>
                  </a:schemeClr>
                </a:solidFill>
                <a:latin typeface="Arial" panose="020B0604020202020204" pitchFamily="34" charset="0"/>
                <a:cs typeface="Arial" panose="020B0604020202020204" pitchFamily="34" charset="0"/>
              </a:rPr>
              <a:t>. mere end sidste regnskabsår)</a:t>
            </a:r>
            <a:br>
              <a:rPr lang="da-DK" dirty="0">
                <a:solidFill>
                  <a:schemeClr val="tx2">
                    <a:lumMod val="10000"/>
                  </a:schemeClr>
                </a:solidFill>
                <a:latin typeface="Arial" panose="020B0604020202020204" pitchFamily="34" charset="0"/>
                <a:cs typeface="Arial" panose="020B0604020202020204" pitchFamily="34" charset="0"/>
              </a:rPr>
            </a:br>
            <a:endParaRPr lang="da-DK" dirty="0">
              <a:solidFill>
                <a:schemeClr val="tx2">
                  <a:lumMod val="1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da-DK" dirty="0">
              <a:solidFill>
                <a:schemeClr val="tx2">
                  <a:lumMod val="10000"/>
                </a:schemeClr>
              </a:solidFill>
              <a:latin typeface="Arial" panose="020B0604020202020204" pitchFamily="34" charset="0"/>
              <a:cs typeface="Arial" panose="020B0604020202020204" pitchFamily="34" charset="0"/>
            </a:endParaRPr>
          </a:p>
          <a:p>
            <a:pPr>
              <a:buClrTx/>
              <a:buFont typeface="Wingdings" panose="05000000000000000000" pitchFamily="2" charset="2"/>
              <a:buChar char="Ø"/>
            </a:pPr>
            <a:r>
              <a:rPr lang="da-DK" dirty="0">
                <a:solidFill>
                  <a:schemeClr val="tx2">
                    <a:lumMod val="10000"/>
                  </a:schemeClr>
                </a:solidFill>
                <a:latin typeface="Arial" panose="020B0604020202020204" pitchFamily="34" charset="0"/>
                <a:cs typeface="Arial" panose="020B0604020202020204" pitchFamily="34" charset="0"/>
              </a:rPr>
              <a:t>Tab ved fraflytning dækket af dispositionsfonden 292.895 kr. </a:t>
            </a:r>
          </a:p>
          <a:p>
            <a:pPr marL="0" indent="0">
              <a:spcBef>
                <a:spcPts val="0"/>
              </a:spcBef>
              <a:buClrTx/>
              <a:buNone/>
            </a:pPr>
            <a:r>
              <a:rPr lang="da-DK" dirty="0">
                <a:solidFill>
                  <a:schemeClr val="tx2">
                    <a:lumMod val="10000"/>
                  </a:schemeClr>
                </a:solidFill>
                <a:latin typeface="Arial" panose="020B0604020202020204" pitchFamily="34" charset="0"/>
                <a:cs typeface="Arial" panose="020B0604020202020204" pitchFamily="34" charset="0"/>
              </a:rPr>
              <a:t>    (ca. 129 </a:t>
            </a:r>
            <a:r>
              <a:rPr lang="da-DK" dirty="0" err="1">
                <a:solidFill>
                  <a:schemeClr val="tx2">
                    <a:lumMod val="10000"/>
                  </a:schemeClr>
                </a:solidFill>
                <a:latin typeface="Arial" panose="020B0604020202020204" pitchFamily="34" charset="0"/>
                <a:cs typeface="Arial" panose="020B0604020202020204" pitchFamily="34" charset="0"/>
              </a:rPr>
              <a:t>tkr</a:t>
            </a:r>
            <a:r>
              <a:rPr lang="da-DK" dirty="0">
                <a:solidFill>
                  <a:schemeClr val="tx2">
                    <a:lumMod val="10000"/>
                  </a:schemeClr>
                </a:solidFill>
                <a:latin typeface="Arial" panose="020B0604020202020204" pitchFamily="34" charset="0"/>
                <a:cs typeface="Arial" panose="020B0604020202020204" pitchFamily="34" charset="0"/>
              </a:rPr>
              <a:t>. mere end sidste regnskabsår)</a:t>
            </a:r>
            <a:endParaRPr lang="da-DK" dirty="0"/>
          </a:p>
        </p:txBody>
      </p:sp>
      <p:pic>
        <p:nvPicPr>
          <p:cNvPr id="4" name="Billede 3"/>
          <p:cNvPicPr>
            <a:picLocks noChangeAspect="1"/>
          </p:cNvPicPr>
          <p:nvPr/>
        </p:nvPicPr>
        <p:blipFill>
          <a:blip r:embed="rId2"/>
          <a:stretch>
            <a:fillRect/>
          </a:stretch>
        </p:blipFill>
        <p:spPr>
          <a:xfrm>
            <a:off x="259049" y="5903945"/>
            <a:ext cx="719390" cy="719390"/>
          </a:xfrm>
          <a:prstGeom prst="rect">
            <a:avLst/>
          </a:prstGeom>
        </p:spPr>
      </p:pic>
    </p:spTree>
    <p:extLst>
      <p:ext uri="{BB962C8B-B14F-4D97-AF65-F5344CB8AC3E}">
        <p14:creationId xmlns:p14="http://schemas.microsoft.com/office/powerpoint/2010/main" val="379746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Afdelingernes regnskab 2022/23</a:t>
            </a:r>
            <a:endParaRPr lang="da-DK" dirty="0"/>
          </a:p>
        </p:txBody>
      </p:sp>
      <p:sp>
        <p:nvSpPr>
          <p:cNvPr id="3" name="Pladsholder til indhold 2"/>
          <p:cNvSpPr>
            <a:spLocks noGrp="1"/>
          </p:cNvSpPr>
          <p:nvPr>
            <p:ph idx="1"/>
          </p:nvPr>
        </p:nvSpPr>
        <p:spPr/>
        <p:txBody>
          <a:bodyPr>
            <a:normAutofit fontScale="62500" lnSpcReduction="20000"/>
          </a:bodyPr>
          <a:lstStyle/>
          <a:p>
            <a:pPr>
              <a:lnSpc>
                <a:spcPct val="120000"/>
              </a:lnSpc>
              <a:buClrTx/>
              <a:buFont typeface="Wingdings" panose="05000000000000000000" pitchFamily="2" charset="2"/>
              <a:buChar char="Ø"/>
            </a:pPr>
            <a:r>
              <a:rPr lang="da-DK" dirty="0">
                <a:solidFill>
                  <a:schemeClr val="tx2">
                    <a:lumMod val="10000"/>
                  </a:schemeClr>
                </a:solidFill>
                <a:latin typeface="Arial" pitchFamily="34" charset="0"/>
                <a:cs typeface="Arial" pitchFamily="34" charset="0"/>
              </a:rPr>
              <a:t>18 afdelinger har overskud (17 i 2021/22)</a:t>
            </a:r>
            <a:br>
              <a:rPr lang="da-DK" dirty="0">
                <a:latin typeface="Arial" pitchFamily="34" charset="0"/>
                <a:cs typeface="Arial" pitchFamily="34" charset="0"/>
              </a:rPr>
            </a:br>
            <a:endParaRPr lang="da-DK" dirty="0">
              <a:latin typeface="Arial" pitchFamily="34" charset="0"/>
              <a:cs typeface="Arial" pitchFamily="34" charset="0"/>
            </a:endParaRPr>
          </a:p>
          <a:p>
            <a:pPr>
              <a:lnSpc>
                <a:spcPct val="120000"/>
              </a:lnSpc>
              <a:buClrTx/>
              <a:buFont typeface="Wingdings" panose="05000000000000000000" pitchFamily="2" charset="2"/>
              <a:buChar char="Ø"/>
            </a:pPr>
            <a:r>
              <a:rPr lang="da-DK" dirty="0">
                <a:solidFill>
                  <a:schemeClr val="tx2">
                    <a:lumMod val="10000"/>
                  </a:schemeClr>
                </a:solidFill>
                <a:latin typeface="Arial" pitchFamily="34" charset="0"/>
                <a:cs typeface="Arial" pitchFamily="34" charset="0"/>
              </a:rPr>
              <a:t>2 afdelinger har underskud (3 i 2021/22)</a:t>
            </a:r>
            <a:br>
              <a:rPr lang="da-DK" dirty="0">
                <a:solidFill>
                  <a:schemeClr val="tx2">
                    <a:lumMod val="10000"/>
                  </a:schemeClr>
                </a:solidFill>
                <a:latin typeface="Arial" pitchFamily="34" charset="0"/>
                <a:cs typeface="Arial" pitchFamily="34" charset="0"/>
              </a:rPr>
            </a:br>
            <a:endParaRPr lang="da-DK" dirty="0">
              <a:solidFill>
                <a:schemeClr val="tx2">
                  <a:lumMod val="10000"/>
                </a:schemeClr>
              </a:solidFill>
              <a:latin typeface="Arial" pitchFamily="34" charset="0"/>
              <a:cs typeface="Arial" pitchFamily="34" charset="0"/>
            </a:endParaRPr>
          </a:p>
          <a:p>
            <a:pPr>
              <a:lnSpc>
                <a:spcPct val="120000"/>
              </a:lnSpc>
              <a:buClrTx/>
              <a:buFont typeface="Wingdings" panose="05000000000000000000" pitchFamily="2" charset="2"/>
              <a:buChar char="Ø"/>
            </a:pPr>
            <a:r>
              <a:rPr lang="da-DK" dirty="0">
                <a:solidFill>
                  <a:schemeClr val="tx2">
                    <a:lumMod val="10000"/>
                  </a:schemeClr>
                </a:solidFill>
                <a:latin typeface="Arial" pitchFamily="34" charset="0"/>
                <a:cs typeface="Arial" pitchFamily="34" charset="0"/>
              </a:rPr>
              <a:t>0 afdelinger har 0 resultat</a:t>
            </a:r>
            <a:br>
              <a:rPr lang="da-DK" dirty="0">
                <a:solidFill>
                  <a:schemeClr val="tx2">
                    <a:lumMod val="10000"/>
                  </a:schemeClr>
                </a:solidFill>
                <a:latin typeface="Arial" pitchFamily="34" charset="0"/>
                <a:cs typeface="Arial" pitchFamily="34" charset="0"/>
              </a:rPr>
            </a:br>
            <a:endParaRPr lang="da-DK" dirty="0">
              <a:solidFill>
                <a:schemeClr val="tx2">
                  <a:lumMod val="10000"/>
                </a:schemeClr>
              </a:solidFill>
              <a:latin typeface="Arial" pitchFamily="34" charset="0"/>
              <a:cs typeface="Arial" pitchFamily="34" charset="0"/>
            </a:endParaRPr>
          </a:p>
          <a:p>
            <a:pPr>
              <a:lnSpc>
                <a:spcPct val="120000"/>
              </a:lnSpc>
              <a:buClrTx/>
              <a:buFont typeface="Wingdings" panose="05000000000000000000" pitchFamily="2" charset="2"/>
              <a:buChar char="Ø"/>
            </a:pPr>
            <a:r>
              <a:rPr lang="da-DK" dirty="0">
                <a:latin typeface="Arial" pitchFamily="34" charset="0"/>
                <a:cs typeface="Arial" pitchFamily="34" charset="0"/>
              </a:rPr>
              <a:t>4 afdelinger har akkumuleret et underskud (7 i 2021/2022) </a:t>
            </a:r>
          </a:p>
          <a:p>
            <a:pPr>
              <a:lnSpc>
                <a:spcPct val="120000"/>
              </a:lnSpc>
              <a:buClrTx/>
              <a:buFont typeface="Wingdings" panose="05000000000000000000" pitchFamily="2" charset="2"/>
              <a:buChar char="Ø"/>
            </a:pPr>
            <a:r>
              <a:rPr lang="da-DK" dirty="0">
                <a:latin typeface="Arial" pitchFamily="34" charset="0"/>
                <a:cs typeface="Arial" pitchFamily="34" charset="0"/>
              </a:rPr>
              <a:t>Kurstab på obligationsbeholdningen fra sidste regnskabsår er iht. ny lovgivning, fratrukket de opsparede henlæggelser til PPV. Pr. 30.09.23 er der fratrukket et akkumuleret kurstab på 12.004.614 kr. på de opsparede henlæggelser.</a:t>
            </a:r>
          </a:p>
          <a:p>
            <a:pPr>
              <a:lnSpc>
                <a:spcPct val="120000"/>
              </a:lnSpc>
              <a:buClrTx/>
              <a:buFont typeface="Wingdings" panose="05000000000000000000" pitchFamily="2" charset="2"/>
              <a:buChar char="Ø"/>
            </a:pPr>
            <a:r>
              <a:rPr lang="da-DK" dirty="0">
                <a:solidFill>
                  <a:schemeClr val="tx2">
                    <a:lumMod val="10000"/>
                  </a:schemeClr>
                </a:solidFill>
                <a:latin typeface="Arial" pitchFamily="34" charset="0"/>
                <a:cs typeface="Arial" pitchFamily="34" charset="0"/>
              </a:rPr>
              <a:t>Alle afdelinger, med undtagelse af afd. 14, kan dog dække kurstabet af de opsparede henlæggelser. Afd. 14 skal henlægge ekstra 77.881 kr. til PPV. </a:t>
            </a:r>
          </a:p>
          <a:p>
            <a:endParaRPr lang="da-DK" dirty="0"/>
          </a:p>
        </p:txBody>
      </p:sp>
      <p:pic>
        <p:nvPicPr>
          <p:cNvPr id="4" name="Billede 3"/>
          <p:cNvPicPr>
            <a:picLocks noChangeAspect="1"/>
          </p:cNvPicPr>
          <p:nvPr/>
        </p:nvPicPr>
        <p:blipFill>
          <a:blip r:embed="rId2"/>
          <a:stretch>
            <a:fillRect/>
          </a:stretch>
        </p:blipFill>
        <p:spPr>
          <a:xfrm>
            <a:off x="295625" y="5867369"/>
            <a:ext cx="719390" cy="719390"/>
          </a:xfrm>
          <a:prstGeom prst="rect">
            <a:avLst/>
          </a:prstGeom>
        </p:spPr>
      </p:pic>
    </p:spTree>
    <p:extLst>
      <p:ext uri="{BB962C8B-B14F-4D97-AF65-F5344CB8AC3E}">
        <p14:creationId xmlns:p14="http://schemas.microsoft.com/office/powerpoint/2010/main" val="174599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Regnskab 2022/2023</a:t>
            </a:r>
          </a:p>
        </p:txBody>
      </p:sp>
      <p:sp>
        <p:nvSpPr>
          <p:cNvPr id="3" name="Pladsholder til indhold 2"/>
          <p:cNvSpPr>
            <a:spLocks noGrp="1"/>
          </p:cNvSpPr>
          <p:nvPr>
            <p:ph idx="1"/>
          </p:nvPr>
        </p:nvSpPr>
        <p:spPr/>
        <p:txBody>
          <a:bodyPr>
            <a:normAutofit fontScale="55000" lnSpcReduction="20000"/>
          </a:bodyPr>
          <a:lstStyle/>
          <a:p>
            <a:pPr marL="137160" indent="0">
              <a:buNone/>
            </a:pPr>
            <a:r>
              <a:rPr lang="en-US" sz="4500" b="1" dirty="0" err="1">
                <a:solidFill>
                  <a:srgbClr val="000000"/>
                </a:solidFill>
                <a:latin typeface="Arial" panose="020B0604020202020204" pitchFamily="34" charset="0"/>
                <a:cs typeface="Arial" panose="020B0604020202020204" pitchFamily="34" charset="0"/>
              </a:rPr>
              <a:t>Konklusion</a:t>
            </a:r>
            <a:endParaRPr lang="en-US" sz="4500" b="1" dirty="0">
              <a:solidFill>
                <a:srgbClr val="000000"/>
              </a:solidFill>
              <a:latin typeface="Arial" panose="020B0604020202020204" pitchFamily="34" charset="0"/>
              <a:cs typeface="Arial" panose="020B0604020202020204" pitchFamily="34" charset="0"/>
            </a:endParaRPr>
          </a:p>
          <a:p>
            <a:pPr marL="137160" indent="0">
              <a:buNone/>
            </a:pPr>
            <a:endParaRPr lang="da-DK" dirty="0">
              <a:solidFill>
                <a:srgbClr val="000000"/>
              </a:solidFill>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Årets resultat er et overskud på 291.000 kr. Overskuddet skyldes kursgevinst på obligationsbeholdningen samt positiv forrentning af arbejdskapitalen. Årets resultat anses af ledelsen som tilfredsstillende.</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Både den disponible dispositionsfond og arbejdskapitalen er steget i regnskabsåret. Saldo pr. lejemålsenhed er større end fastsat maksimum, hvorfor der ikke skal betales bidrag til hverken dispositionsfonden eller arbejdskapitalen.</a:t>
            </a:r>
            <a:br>
              <a:rPr lang="da-DK" dirty="0">
                <a:latin typeface="Arial" panose="020B0604020202020204" pitchFamily="34" charset="0"/>
                <a:cs typeface="Arial" panose="020B0604020202020204" pitchFamily="34" charset="0"/>
              </a:rPr>
            </a:br>
            <a:endParaRPr lang="da-DK" b="1" u="sng"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Der er likviditetsmæssig dækning for afdelingernes og boligorganisationens midler. Likviditeten er steget med ca. 14 mio. kr.</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Afdelingernes resultat var et overskud i 18 afd. og et underskud i 2 afd. Overskuddet skyldes en positiv rente af afdelingernes mellemregning, hvor der var budgetteret med en negativ rente.</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Afdelingernes opsparing til </a:t>
            </a:r>
            <a:r>
              <a:rPr lang="da-DK" dirty="0" err="1">
                <a:latin typeface="Arial" panose="020B0604020202020204" pitchFamily="34" charset="0"/>
                <a:cs typeface="Arial" panose="020B0604020202020204" pitchFamily="34" charset="0"/>
              </a:rPr>
              <a:t>PPVer</a:t>
            </a:r>
            <a:r>
              <a:rPr lang="da-DK" dirty="0">
                <a:latin typeface="Arial" panose="020B0604020202020204" pitchFamily="34" charset="0"/>
                <a:cs typeface="Arial" panose="020B0604020202020204" pitchFamily="34" charset="0"/>
              </a:rPr>
              <a:t> faldet med 9.776.000 kr. som følge af modregning af det akkumulerede kurstab.</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Boligorganisationens økonomiske stilling anses som tilfredsstillende.</a:t>
            </a:r>
            <a:br>
              <a:rPr lang="da-DK" dirty="0">
                <a:solidFill>
                  <a:srgbClr val="FF0000"/>
                </a:solidFill>
              </a:rPr>
            </a:br>
            <a:br>
              <a:rPr lang="da-DK" dirty="0">
                <a:solidFill>
                  <a:srgbClr val="000000"/>
                </a:solidFill>
              </a:rPr>
            </a:br>
            <a:endParaRPr lang="da-DK" dirty="0">
              <a:solidFill>
                <a:srgbClr val="000000"/>
              </a:solidFill>
            </a:endParaRPr>
          </a:p>
          <a:p>
            <a:endParaRPr lang="da-DK" dirty="0"/>
          </a:p>
        </p:txBody>
      </p:sp>
      <p:pic>
        <p:nvPicPr>
          <p:cNvPr id="4" name="Billede 3"/>
          <p:cNvPicPr>
            <a:picLocks noChangeAspect="1"/>
          </p:cNvPicPr>
          <p:nvPr/>
        </p:nvPicPr>
        <p:blipFill>
          <a:blip r:embed="rId2"/>
          <a:stretch>
            <a:fillRect/>
          </a:stretch>
        </p:blipFill>
        <p:spPr>
          <a:xfrm>
            <a:off x="323057" y="5757641"/>
            <a:ext cx="719390" cy="719390"/>
          </a:xfrm>
          <a:prstGeom prst="rect">
            <a:avLst/>
          </a:prstGeom>
        </p:spPr>
      </p:pic>
    </p:spTree>
    <p:extLst>
      <p:ext uri="{BB962C8B-B14F-4D97-AF65-F5344CB8AC3E}">
        <p14:creationId xmlns:p14="http://schemas.microsoft.com/office/powerpoint/2010/main" val="128337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Hovedpunkter fra revisionen </a:t>
            </a:r>
            <a:endParaRPr lang="da-DK" dirty="0"/>
          </a:p>
        </p:txBody>
      </p:sp>
      <p:sp>
        <p:nvSpPr>
          <p:cNvPr id="3" name="Pladsholder til indhold 2"/>
          <p:cNvSpPr>
            <a:spLocks noGrp="1"/>
          </p:cNvSpPr>
          <p:nvPr>
            <p:ph idx="1"/>
          </p:nvPr>
        </p:nvSpPr>
        <p:spPr/>
        <p:txBody>
          <a:bodyPr/>
          <a:lstStyle/>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Årsregnskabet er forsynet med en erklæring uden forbehold</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Der er uomtvistelig god sikkerhed for afdelingernes midler</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da-DK" dirty="0">
                <a:latin typeface="Arial" panose="020B0604020202020204" pitchFamily="34" charset="0"/>
                <a:cs typeface="Arial" panose="020B0604020202020204" pitchFamily="34" charset="0"/>
              </a:rPr>
              <a:t>Revisionen har gennemgået </a:t>
            </a:r>
            <a:r>
              <a:rPr lang="da-DK" dirty="0" err="1">
                <a:latin typeface="Arial" panose="020B0604020202020204" pitchFamily="34" charset="0"/>
                <a:cs typeface="Arial" panose="020B0604020202020204" pitchFamily="34" charset="0"/>
              </a:rPr>
              <a:t>RandersBoligs</a:t>
            </a:r>
            <a:r>
              <a:rPr lang="da-DK" dirty="0">
                <a:latin typeface="Arial" panose="020B0604020202020204" pitchFamily="34" charset="0"/>
                <a:cs typeface="Arial" panose="020B0604020202020204" pitchFamily="34" charset="0"/>
              </a:rPr>
              <a:t> forvaltningsrevision</a:t>
            </a:r>
          </a:p>
          <a:p>
            <a:endParaRPr lang="da-DK" dirty="0"/>
          </a:p>
        </p:txBody>
      </p:sp>
      <p:pic>
        <p:nvPicPr>
          <p:cNvPr id="4" name="Billede 3"/>
          <p:cNvPicPr>
            <a:picLocks noChangeAspect="1"/>
          </p:cNvPicPr>
          <p:nvPr/>
        </p:nvPicPr>
        <p:blipFill>
          <a:blip r:embed="rId2"/>
          <a:stretch>
            <a:fillRect/>
          </a:stretch>
        </p:blipFill>
        <p:spPr>
          <a:xfrm>
            <a:off x="432785" y="5867369"/>
            <a:ext cx="719390" cy="719390"/>
          </a:xfrm>
          <a:prstGeom prst="rect">
            <a:avLst/>
          </a:prstGeom>
        </p:spPr>
      </p:pic>
    </p:spTree>
    <p:extLst>
      <p:ext uri="{BB962C8B-B14F-4D97-AF65-F5344CB8AC3E}">
        <p14:creationId xmlns:p14="http://schemas.microsoft.com/office/powerpoint/2010/main" val="242815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F2C3-DD38-4363-B533-0C8075E87AD4}"/>
              </a:ext>
            </a:extLst>
          </p:cNvPr>
          <p:cNvSpPr>
            <a:spLocks noGrp="1"/>
          </p:cNvSpPr>
          <p:nvPr>
            <p:ph type="title"/>
          </p:nvPr>
        </p:nvSpPr>
        <p:spPr/>
        <p:txBody>
          <a:bodyPr/>
          <a:lstStyle/>
          <a:p>
            <a:pPr algn="ctr"/>
            <a:r>
              <a:rPr lang="da-DK" dirty="0">
                <a:latin typeface="Arial" panose="020B0604020202020204" pitchFamily="34" charset="0"/>
                <a:cs typeface="Arial" panose="020B0604020202020204" pitchFamily="34" charset="0"/>
              </a:rPr>
              <a:t> </a:t>
            </a:r>
            <a:r>
              <a:rPr lang="da-DK" b="1" dirty="0">
                <a:latin typeface="Arial" panose="020B0604020202020204" pitchFamily="34" charset="0"/>
                <a:cs typeface="Arial" panose="020B0604020202020204" pitchFamily="34" charset="0"/>
              </a:rPr>
              <a:t>Budgetforslag 2023/24</a:t>
            </a:r>
            <a:endParaRPr lang="da-DK" b="1" dirty="0"/>
          </a:p>
        </p:txBody>
      </p:sp>
      <p:pic>
        <p:nvPicPr>
          <p:cNvPr id="5" name="Pladsholder til indhold 4">
            <a:extLst>
              <a:ext uri="{FF2B5EF4-FFF2-40B4-BE49-F238E27FC236}">
                <a16:creationId xmlns:a16="http://schemas.microsoft.com/office/drawing/2014/main" id="{2405BD2E-66BC-4884-B7E9-7F4D2F90FF6D}"/>
              </a:ext>
            </a:extLst>
          </p:cNvPr>
          <p:cNvPicPr>
            <a:picLocks noGrp="1" noChangeAspect="1"/>
          </p:cNvPicPr>
          <p:nvPr>
            <p:ph idx="1"/>
          </p:nvPr>
        </p:nvPicPr>
        <p:blipFill>
          <a:blip r:embed="rId2"/>
          <a:stretch>
            <a:fillRect/>
          </a:stretch>
        </p:blipFill>
        <p:spPr>
          <a:xfrm>
            <a:off x="3468101" y="1825625"/>
            <a:ext cx="5255798" cy="4351338"/>
          </a:xfrm>
          <a:prstGeom prst="rect">
            <a:avLst/>
          </a:prstGeom>
        </p:spPr>
      </p:pic>
      <p:pic>
        <p:nvPicPr>
          <p:cNvPr id="4" name="Picture 2" descr="C:\Users\bmp\Pictures\LogoAlene.bmp">
            <a:extLst>
              <a:ext uri="{FF2B5EF4-FFF2-40B4-BE49-F238E27FC236}">
                <a16:creationId xmlns:a16="http://schemas.microsoft.com/office/drawing/2014/main" id="{2AD230C7-1408-4400-B69D-8660BC9D5B61}"/>
              </a:ext>
            </a:extLst>
          </p:cNvPr>
          <p:cNvPicPr>
            <a:picLocks noChangeAspect="1" noChangeArrowheads="1"/>
          </p:cNvPicPr>
          <p:nvPr/>
        </p:nvPicPr>
        <p:blipFill>
          <a:blip r:embed="rId3" cstate="print">
            <a:lum/>
          </a:blip>
          <a:srcRect/>
          <a:stretch>
            <a:fillRect/>
          </a:stretch>
        </p:blipFill>
        <p:spPr bwMode="auto">
          <a:xfrm>
            <a:off x="183976" y="5955413"/>
            <a:ext cx="720080" cy="720080"/>
          </a:xfrm>
          <a:prstGeom prst="rect">
            <a:avLst/>
          </a:prstGeom>
          <a:noFill/>
        </p:spPr>
      </p:pic>
    </p:spTree>
    <p:extLst>
      <p:ext uri="{BB962C8B-B14F-4D97-AF65-F5344CB8AC3E}">
        <p14:creationId xmlns:p14="http://schemas.microsoft.com/office/powerpoint/2010/main" val="306161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Budgetforslag 2024/25</a:t>
            </a:r>
            <a:br>
              <a:rPr lang="da-DK" dirty="0">
                <a:solidFill>
                  <a:schemeClr val="tx2">
                    <a:lumMod val="10000"/>
                  </a:schemeClr>
                </a:solidFill>
                <a:latin typeface="Arial" panose="020B0604020202020204" pitchFamily="34" charset="0"/>
                <a:cs typeface="Arial" panose="020B0604020202020204" pitchFamily="34" charset="0"/>
              </a:rPr>
            </a:br>
            <a:r>
              <a:rPr lang="da-DK" dirty="0">
                <a:solidFill>
                  <a:schemeClr val="tx2">
                    <a:lumMod val="10000"/>
                  </a:schemeClr>
                </a:solidFill>
                <a:latin typeface="Arial" panose="020B0604020202020204" pitchFamily="34" charset="0"/>
                <a:cs typeface="Arial" panose="020B0604020202020204" pitchFamily="34" charset="0"/>
              </a:rPr>
              <a:t>Boligforeningen Kronjylland</a:t>
            </a:r>
            <a:endParaRPr lang="da-DK" dirty="0"/>
          </a:p>
        </p:txBody>
      </p:sp>
      <p:sp>
        <p:nvSpPr>
          <p:cNvPr id="3" name="Pladsholder til indhold 2"/>
          <p:cNvSpPr>
            <a:spLocks noGrp="1"/>
          </p:cNvSpPr>
          <p:nvPr>
            <p:ph idx="1"/>
          </p:nvPr>
        </p:nvSpPr>
        <p:spPr>
          <a:xfrm>
            <a:off x="1673352" y="1825625"/>
            <a:ext cx="9134856" cy="4300855"/>
          </a:xfrm>
        </p:spPr>
        <p:txBody>
          <a:bodyPr/>
          <a:lstStyle/>
          <a:p>
            <a:pPr marL="0" indent="0">
              <a:buNone/>
            </a:pPr>
            <a:r>
              <a:rPr lang="da-DK" dirty="0"/>
              <a:t>                         Administrationsbidraget</a:t>
            </a:r>
          </a:p>
          <a:p>
            <a:pPr marL="0" indent="0">
              <a:buNone/>
            </a:pPr>
            <a:endParaRPr lang="da-DK" dirty="0"/>
          </a:p>
          <a:p>
            <a:pPr marL="0" indent="0">
              <a:buNone/>
            </a:pPr>
            <a:endParaRPr lang="da-DK" dirty="0"/>
          </a:p>
        </p:txBody>
      </p:sp>
      <p:pic>
        <p:nvPicPr>
          <p:cNvPr id="4" name="Picture 2" descr="C:\Users\bmp\Pictures\LogoAlene.bmp"/>
          <p:cNvPicPr>
            <a:picLocks noChangeAspect="1" noChangeArrowheads="1"/>
          </p:cNvPicPr>
          <p:nvPr/>
        </p:nvPicPr>
        <p:blipFill>
          <a:blip r:embed="rId2" cstate="print">
            <a:lum/>
          </a:blip>
          <a:srcRect/>
          <a:stretch>
            <a:fillRect/>
          </a:stretch>
        </p:blipFill>
        <p:spPr bwMode="auto">
          <a:xfrm>
            <a:off x="953272" y="5861890"/>
            <a:ext cx="720080" cy="720080"/>
          </a:xfrm>
          <a:prstGeom prst="rect">
            <a:avLst/>
          </a:prstGeom>
          <a:noFill/>
        </p:spPr>
      </p:pic>
      <p:graphicFrame>
        <p:nvGraphicFramePr>
          <p:cNvPr id="6" name="Pladsholder til indhold 7"/>
          <p:cNvGraphicFramePr>
            <a:graphicFrameLocks/>
          </p:cNvGraphicFramePr>
          <p:nvPr/>
        </p:nvGraphicFramePr>
        <p:xfrm>
          <a:off x="942391" y="2388637"/>
          <a:ext cx="9150681" cy="3338315"/>
        </p:xfrm>
        <a:graphic>
          <a:graphicData uri="http://schemas.openxmlformats.org/drawingml/2006/table">
            <a:tbl>
              <a:tblPr firstRow="1" bandRow="1">
                <a:tableStyleId>{5C22544A-7EE6-4342-B048-85BDC9FD1C3A}</a:tableStyleId>
              </a:tblPr>
              <a:tblGrid>
                <a:gridCol w="6195527">
                  <a:extLst>
                    <a:ext uri="{9D8B030D-6E8A-4147-A177-3AD203B41FA5}">
                      <a16:colId xmlns:a16="http://schemas.microsoft.com/office/drawing/2014/main" val="20000"/>
                    </a:ext>
                  </a:extLst>
                </a:gridCol>
                <a:gridCol w="1604865">
                  <a:extLst>
                    <a:ext uri="{9D8B030D-6E8A-4147-A177-3AD203B41FA5}">
                      <a16:colId xmlns:a16="http://schemas.microsoft.com/office/drawing/2014/main" val="20001"/>
                    </a:ext>
                  </a:extLst>
                </a:gridCol>
                <a:gridCol w="1350289">
                  <a:extLst>
                    <a:ext uri="{9D8B030D-6E8A-4147-A177-3AD203B41FA5}">
                      <a16:colId xmlns:a16="http://schemas.microsoft.com/office/drawing/2014/main" val="20002"/>
                    </a:ext>
                  </a:extLst>
                </a:gridCol>
              </a:tblGrid>
              <a:tr h="377829">
                <a:tc>
                  <a:txBody>
                    <a:bodyPr/>
                    <a:lstStyle/>
                    <a:p>
                      <a:pPr algn="l" fontAlgn="b"/>
                      <a:endParaRPr lang="da-DK" sz="1600" b="0" i="0" u="none" strike="noStrike" dirty="0">
                        <a:solidFill>
                          <a:srgbClr val="000000"/>
                        </a:solidFill>
                        <a:effectLst/>
                        <a:latin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da-DK" sz="2400" b="0" i="0" u="none" strike="noStrike" dirty="0">
                          <a:solidFill>
                            <a:srgbClr val="000000"/>
                          </a:solidFill>
                          <a:effectLst/>
                          <a:latin typeface="Arial" panose="020B0604020202020204" pitchFamily="34" charset="0"/>
                        </a:rPr>
                        <a:t>2024/25</a:t>
                      </a:r>
                    </a:p>
                  </a:txBody>
                  <a:tcPr marL="9525" marR="9525" marT="9525" marB="0" anchor="b">
                    <a:solidFill>
                      <a:schemeClr val="accent6">
                        <a:lumMod val="40000"/>
                        <a:lumOff val="60000"/>
                      </a:schemeClr>
                    </a:solidFill>
                  </a:tcPr>
                </a:tc>
                <a:tc>
                  <a:txBody>
                    <a:bodyPr/>
                    <a:lstStyle/>
                    <a:p>
                      <a:pPr algn="r" fontAlgn="b"/>
                      <a:r>
                        <a:rPr lang="da-DK" sz="2400" b="0" i="0" u="none" strike="noStrike" dirty="0">
                          <a:solidFill>
                            <a:srgbClr val="000000"/>
                          </a:solidFill>
                          <a:effectLst/>
                          <a:latin typeface="Arial" panose="020B0604020202020204" pitchFamily="34" charset="0"/>
                        </a:rPr>
                        <a:t>2023/24</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0"/>
                  </a:ext>
                </a:extLst>
              </a:tr>
              <a:tr h="405329">
                <a:tc>
                  <a:txBody>
                    <a:bodyPr/>
                    <a:lstStyle/>
                    <a:p>
                      <a:pPr algn="l" rtl="0" fontAlgn="b"/>
                      <a:r>
                        <a:rPr lang="da-DK" sz="2400" b="0" i="0" u="none" strike="noStrike" dirty="0" err="1">
                          <a:solidFill>
                            <a:srgbClr val="000000"/>
                          </a:solidFill>
                          <a:effectLst/>
                          <a:latin typeface="Arial" panose="020B0604020202020204" pitchFamily="34" charset="0"/>
                        </a:rPr>
                        <a:t>RandersBolig</a:t>
                      </a:r>
                      <a:r>
                        <a:rPr lang="da-DK" sz="2400" b="0" i="0" u="none" strike="noStrike" dirty="0">
                          <a:solidFill>
                            <a:srgbClr val="000000"/>
                          </a:solidFill>
                          <a:effectLst/>
                          <a:latin typeface="Arial" panose="020B0604020202020204" pitchFamily="34" charset="0"/>
                        </a:rPr>
                        <a:t> (inkl. moms)</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3.250</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3.063</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1"/>
                  </a:ext>
                </a:extLst>
              </a:tr>
              <a:tr h="405329">
                <a:tc>
                  <a:txBody>
                    <a:bodyPr/>
                    <a:lstStyle/>
                    <a:p>
                      <a:pPr algn="l" rtl="0" fontAlgn="b"/>
                      <a:r>
                        <a:rPr lang="en-US" sz="2400" b="0" i="0" u="none" strike="noStrike" dirty="0" err="1">
                          <a:solidFill>
                            <a:srgbClr val="000000"/>
                          </a:solidFill>
                          <a:effectLst/>
                          <a:latin typeface="Arial" panose="020B0604020202020204" pitchFamily="34" charset="0"/>
                        </a:rPr>
                        <a:t>Boligforeningen</a:t>
                      </a:r>
                      <a:r>
                        <a:rPr lang="en-US" sz="2400" b="0" i="0" u="none" strike="noStrike" baseline="0" dirty="0">
                          <a:solidFill>
                            <a:srgbClr val="000000"/>
                          </a:solidFill>
                          <a:effectLst/>
                          <a:latin typeface="Arial" panose="020B0604020202020204" pitchFamily="34" charset="0"/>
                        </a:rPr>
                        <a:t> </a:t>
                      </a:r>
                      <a:r>
                        <a:rPr lang="en-US" sz="2400" b="0" i="0" u="none" strike="noStrike" baseline="0" dirty="0" err="1">
                          <a:solidFill>
                            <a:srgbClr val="000000"/>
                          </a:solidFill>
                          <a:effectLst/>
                          <a:latin typeface="Arial" panose="020B0604020202020204" pitchFamily="34" charset="0"/>
                        </a:rPr>
                        <a:t>Kronjylland</a:t>
                      </a:r>
                      <a:endParaRPr lang="da-DK" sz="2400" b="0" i="0" u="none" strike="noStrike" dirty="0">
                        <a:solidFill>
                          <a:srgbClr val="000000"/>
                        </a:solidFill>
                        <a:effectLst/>
                        <a:latin typeface="Arial" panose="020B0604020202020204" pitchFamily="34" charset="0"/>
                      </a:endParaRPr>
                    </a:p>
                  </a:txBody>
                  <a:tcPr marL="9525" marR="9525" marT="9525" marB="0" anchor="b">
                    <a:solidFill>
                      <a:schemeClr val="accent6">
                        <a:lumMod val="40000"/>
                        <a:lumOff val="60000"/>
                      </a:schemeClr>
                    </a:solidFill>
                  </a:tcPr>
                </a:tc>
                <a:tc>
                  <a:txBody>
                    <a:bodyPr/>
                    <a:lstStyle/>
                    <a:p>
                      <a:pPr algn="r" rtl="0" fontAlgn="b"/>
                      <a:r>
                        <a:rPr lang="en-US" sz="2400" b="0" i="0" u="none" strike="noStrike" dirty="0">
                          <a:solidFill>
                            <a:schemeClr val="tx1"/>
                          </a:solidFill>
                          <a:effectLst/>
                          <a:latin typeface="Arial" panose="020B0604020202020204" pitchFamily="34" charset="0"/>
                        </a:rPr>
                        <a:t>1.017</a:t>
                      </a:r>
                      <a:endParaRPr lang="da-DK" sz="2400" b="0" i="0" u="none" strike="noStrike" dirty="0">
                        <a:solidFill>
                          <a:schemeClr val="tx1"/>
                        </a:solidFill>
                        <a:effectLst/>
                        <a:latin typeface="Arial" panose="020B0604020202020204" pitchFamily="34" charset="0"/>
                      </a:endParaRP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1019</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2"/>
                  </a:ext>
                </a:extLst>
              </a:tr>
              <a:tr h="405329">
                <a:tc>
                  <a:txBody>
                    <a:bodyPr/>
                    <a:lstStyle/>
                    <a:p>
                      <a:pPr algn="l" rtl="0" fontAlgn="b"/>
                      <a:r>
                        <a:rPr lang="da-DK" sz="2400" b="0" i="0" u="none" strike="noStrike" dirty="0">
                          <a:solidFill>
                            <a:srgbClr val="000000"/>
                          </a:solidFill>
                          <a:effectLst/>
                          <a:latin typeface="Arial" panose="020B0604020202020204" pitchFamily="34" charset="0"/>
                        </a:rPr>
                        <a:t>I alt</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4.267</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4.081</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3"/>
                  </a:ext>
                </a:extLst>
              </a:tr>
              <a:tr h="400528">
                <a:tc>
                  <a:txBody>
                    <a:bodyPr/>
                    <a:lstStyle/>
                    <a:p>
                      <a:pPr algn="l" fontAlgn="b"/>
                      <a:r>
                        <a:rPr lang="da-DK" sz="1800" b="0" i="0" u="none" strike="noStrike" dirty="0">
                          <a:solidFill>
                            <a:srgbClr val="000000"/>
                          </a:solidFill>
                          <a:effectLst/>
                          <a:latin typeface="Arial" panose="020B0604020202020204" pitchFamily="34" charset="0"/>
                        </a:rPr>
                        <a:t> </a:t>
                      </a:r>
                    </a:p>
                  </a:txBody>
                  <a:tcPr marL="9525" marR="9525" marT="9525" marB="0" anchor="b">
                    <a:solidFill>
                      <a:schemeClr val="accent6">
                        <a:lumMod val="40000"/>
                        <a:lumOff val="60000"/>
                      </a:schemeClr>
                    </a:solidFill>
                  </a:tcPr>
                </a:tc>
                <a:tc>
                  <a:txBody>
                    <a:bodyPr/>
                    <a:lstStyle/>
                    <a:p>
                      <a:pPr algn="r" fontAlgn="b"/>
                      <a:endParaRPr lang="da-DK" sz="1800" b="0" i="0" u="none" strike="noStrike" dirty="0">
                        <a:solidFill>
                          <a:schemeClr val="tx1"/>
                        </a:solidFill>
                        <a:effectLst/>
                        <a:latin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endParaRPr lang="da-DK" sz="1800" b="0" i="0" u="none" strike="noStrike" dirty="0">
                        <a:solidFill>
                          <a:schemeClr val="tx1"/>
                        </a:solidFill>
                        <a:effectLst/>
                        <a:latin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4"/>
                  </a:ext>
                </a:extLst>
              </a:tr>
              <a:tr h="405329">
                <a:tc>
                  <a:txBody>
                    <a:bodyPr/>
                    <a:lstStyle/>
                    <a:p>
                      <a:pPr algn="l" rtl="0" fontAlgn="b"/>
                      <a:r>
                        <a:rPr lang="da-DK" sz="2400" b="0" i="0" u="none" strike="noStrike">
                          <a:solidFill>
                            <a:srgbClr val="000000"/>
                          </a:solidFill>
                          <a:effectLst/>
                          <a:latin typeface="Arial" panose="020B0604020202020204" pitchFamily="34" charset="0"/>
                        </a:rPr>
                        <a:t>Bidrag til dispositionsfond</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0</a:t>
                      </a:r>
                    </a:p>
                  </a:txBody>
                  <a:tcPr marL="9525" marR="9525" marT="9525" marB="0" anchor="b">
                    <a:solidFill>
                      <a:schemeClr val="accent6">
                        <a:lumMod val="40000"/>
                        <a:lumOff val="60000"/>
                      </a:schemeClr>
                    </a:solidFill>
                  </a:tcPr>
                </a:tc>
                <a:tc>
                  <a:txBody>
                    <a:bodyPr/>
                    <a:lstStyle/>
                    <a:p>
                      <a:pPr algn="r" rtl="0" fontAlgn="b"/>
                      <a:r>
                        <a:rPr lang="en-US" sz="2400" b="0" i="0" u="none" strike="noStrike" dirty="0">
                          <a:solidFill>
                            <a:schemeClr val="tx1"/>
                          </a:solidFill>
                          <a:effectLst/>
                          <a:latin typeface="Arial" panose="020B0604020202020204" pitchFamily="34" charset="0"/>
                        </a:rPr>
                        <a:t>0</a:t>
                      </a:r>
                      <a:endParaRPr lang="da-DK" sz="2400" b="0" i="0" u="none" strike="noStrike" dirty="0">
                        <a:solidFill>
                          <a:schemeClr val="tx1"/>
                        </a:solidFill>
                        <a:effectLst/>
                        <a:latin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005"/>
                  </a:ext>
                </a:extLst>
              </a:tr>
              <a:tr h="405329">
                <a:tc>
                  <a:txBody>
                    <a:bodyPr/>
                    <a:lstStyle/>
                    <a:p>
                      <a:pPr algn="l" rtl="0" fontAlgn="b"/>
                      <a:r>
                        <a:rPr lang="da-DK" sz="2400" b="0" i="0" u="none" strike="noStrike" dirty="0">
                          <a:solidFill>
                            <a:srgbClr val="000000"/>
                          </a:solidFill>
                          <a:effectLst/>
                          <a:latin typeface="Arial" panose="020B0604020202020204" pitchFamily="34" charset="0"/>
                        </a:rPr>
                        <a:t>Bidrag til arbejdskapital</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0</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0</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6"/>
                  </a:ext>
                </a:extLst>
              </a:tr>
              <a:tr h="533313">
                <a:tc>
                  <a:txBody>
                    <a:bodyPr/>
                    <a:lstStyle/>
                    <a:p>
                      <a:pPr algn="l" rtl="0" fontAlgn="b"/>
                      <a:r>
                        <a:rPr lang="da-DK" sz="2400" b="0" i="0" u="none" strike="noStrike" dirty="0">
                          <a:solidFill>
                            <a:srgbClr val="000000"/>
                          </a:solidFill>
                          <a:effectLst/>
                          <a:latin typeface="Arial" panose="020B0604020202020204" pitchFamily="34" charset="0"/>
                        </a:rPr>
                        <a:t>I alt pr. lejemål</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4.267</a:t>
                      </a:r>
                    </a:p>
                  </a:txBody>
                  <a:tcPr marL="9525" marR="9525" marT="9525" marB="0" anchor="b">
                    <a:solidFill>
                      <a:schemeClr val="accent6">
                        <a:lumMod val="40000"/>
                        <a:lumOff val="60000"/>
                      </a:schemeClr>
                    </a:solidFill>
                  </a:tcPr>
                </a:tc>
                <a:tc>
                  <a:txBody>
                    <a:bodyPr/>
                    <a:lstStyle/>
                    <a:p>
                      <a:pPr algn="r" rtl="0" fontAlgn="b"/>
                      <a:r>
                        <a:rPr lang="da-DK" sz="2400" b="0" i="0" u="none" strike="noStrike" dirty="0">
                          <a:solidFill>
                            <a:schemeClr val="tx1"/>
                          </a:solidFill>
                          <a:effectLst/>
                          <a:latin typeface="Arial" panose="020B0604020202020204" pitchFamily="34" charset="0"/>
                        </a:rPr>
                        <a:t>4.081</a:t>
                      </a:r>
                    </a:p>
                  </a:txBody>
                  <a:tcPr marL="9525" marR="9525" marT="9525" marB="0" anchor="b">
                    <a:solidFill>
                      <a:schemeClr val="accent6">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9853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r>
              <a:rPr lang="da-DK" b="1" dirty="0">
                <a:latin typeface="Arial" panose="020B0604020202020204" pitchFamily="34" charset="0"/>
                <a:cs typeface="Arial" panose="020B0604020202020204" pitchFamily="34" charset="0"/>
              </a:rPr>
              <a:t>Dagsorden </a:t>
            </a:r>
          </a:p>
        </p:txBody>
      </p:sp>
      <p:sp>
        <p:nvSpPr>
          <p:cNvPr id="3" name="Pladsholder til indhold 2"/>
          <p:cNvSpPr>
            <a:spLocks noGrp="1"/>
          </p:cNvSpPr>
          <p:nvPr>
            <p:ph idx="1"/>
          </p:nvPr>
        </p:nvSpPr>
        <p:spPr/>
        <p:txBody>
          <a:bodyPr>
            <a:normAutofit lnSpcReduction="10000"/>
          </a:bodyPr>
          <a:lstStyle/>
          <a:p>
            <a:pPr marL="514350" lvl="0" indent="-514350">
              <a:buFont typeface="Arial" panose="020B0604020202020204" pitchFamily="34" charset="0"/>
              <a:buAutoNum type="arabicPeriod"/>
            </a:pPr>
            <a:r>
              <a:rPr lang="da-DK" sz="2200" dirty="0">
                <a:solidFill>
                  <a:prstClr val="black"/>
                </a:solidFill>
                <a:latin typeface="Arial" panose="020B0604020202020204" pitchFamily="34" charset="0"/>
                <a:cs typeface="Arial" panose="020B0604020202020204" pitchFamily="34" charset="0"/>
              </a:rPr>
              <a:t>Valg af : </a:t>
            </a:r>
          </a:p>
          <a:p>
            <a:pPr marL="514350" lvl="0" indent="-514350">
              <a:buFont typeface="Arial" panose="020B0604020202020204" pitchFamily="34" charset="0"/>
              <a:buAutoNum type="alphaLcParenR"/>
            </a:pPr>
            <a:r>
              <a:rPr lang="da-DK" sz="2200" dirty="0">
                <a:solidFill>
                  <a:prstClr val="black"/>
                </a:solidFill>
                <a:latin typeface="Arial" panose="020B0604020202020204" pitchFamily="34" charset="0"/>
                <a:cs typeface="Arial" panose="020B0604020202020204" pitchFamily="34" charset="0"/>
              </a:rPr>
              <a:t>Dirigent</a:t>
            </a:r>
          </a:p>
          <a:p>
            <a:pPr marL="514350" lvl="0" indent="-514350">
              <a:buFont typeface="Arial" panose="020B0604020202020204" pitchFamily="34" charset="0"/>
              <a:buAutoNum type="alphaLcParenR"/>
            </a:pPr>
            <a:r>
              <a:rPr lang="da-DK" sz="2200" dirty="0">
                <a:solidFill>
                  <a:prstClr val="black"/>
                </a:solidFill>
                <a:latin typeface="Arial" panose="020B0604020202020204" pitchFamily="34" charset="0"/>
                <a:cs typeface="Arial" panose="020B0604020202020204" pitchFamily="34" charset="0"/>
              </a:rPr>
              <a:t>Referent</a:t>
            </a:r>
          </a:p>
          <a:p>
            <a:pPr marL="514350" lvl="0" indent="-514350">
              <a:buFont typeface="Arial" panose="020B0604020202020204" pitchFamily="34" charset="0"/>
              <a:buAutoNum type="alphaLcParenR"/>
            </a:pPr>
            <a:r>
              <a:rPr lang="da-DK" sz="2200" dirty="0">
                <a:solidFill>
                  <a:prstClr val="black"/>
                </a:solidFill>
                <a:latin typeface="Arial" panose="020B0604020202020204" pitchFamily="34" charset="0"/>
                <a:cs typeface="Arial" panose="020B0604020202020204" pitchFamily="34" charset="0"/>
              </a:rPr>
              <a:t>Stemmeudvalg</a:t>
            </a:r>
          </a:p>
          <a:p>
            <a:pPr marL="0" lvl="0" indent="0">
              <a:buNone/>
            </a:pPr>
            <a:endParaRPr lang="da-DK" sz="2200" dirty="0">
              <a:solidFill>
                <a:prstClr val="black"/>
              </a:solidFill>
              <a:latin typeface="Arial" panose="020B0604020202020204" pitchFamily="34" charset="0"/>
              <a:cs typeface="Arial" panose="020B0604020202020204" pitchFamily="34" charset="0"/>
            </a:endParaRPr>
          </a:p>
          <a:p>
            <a:pPr marL="0" lvl="0" indent="0">
              <a:buNone/>
            </a:pPr>
            <a:r>
              <a:rPr lang="da-DK" sz="2200" dirty="0">
                <a:solidFill>
                  <a:prstClr val="black"/>
                </a:solidFill>
                <a:latin typeface="Arial" panose="020B0604020202020204" pitchFamily="34" charset="0"/>
                <a:cs typeface="Arial" panose="020B0604020202020204" pitchFamily="34" charset="0"/>
              </a:rPr>
              <a:t>2. Aflæggelse af bestyrelsens årsberetning</a:t>
            </a:r>
          </a:p>
          <a:p>
            <a:pPr marL="0" lvl="0" indent="0">
              <a:buNone/>
            </a:pPr>
            <a:endParaRPr lang="da-DK" sz="2200" dirty="0">
              <a:solidFill>
                <a:prstClr val="black"/>
              </a:solidFill>
              <a:latin typeface="Arial" panose="020B0604020202020204" pitchFamily="34" charset="0"/>
              <a:cs typeface="Arial" panose="020B0604020202020204" pitchFamily="34" charset="0"/>
            </a:endParaRPr>
          </a:p>
          <a:p>
            <a:pPr marL="0" lvl="0" indent="0">
              <a:buNone/>
            </a:pPr>
            <a:r>
              <a:rPr lang="da-DK" sz="2200" dirty="0">
                <a:solidFill>
                  <a:prstClr val="black"/>
                </a:solidFill>
                <a:latin typeface="Arial" panose="020B0604020202020204" pitchFamily="34" charset="0"/>
                <a:cs typeface="Arial" panose="020B0604020202020204" pitchFamily="34" charset="0"/>
              </a:rPr>
              <a:t>3. Godkendelse af boligorganisationens og afdelingernes årsregnskab for </a:t>
            </a:r>
          </a:p>
          <a:p>
            <a:pPr marL="0" lvl="0" indent="0">
              <a:buNone/>
            </a:pPr>
            <a:r>
              <a:rPr lang="da-DK" sz="2200" dirty="0">
                <a:solidFill>
                  <a:prstClr val="black"/>
                </a:solidFill>
                <a:latin typeface="Arial" panose="020B0604020202020204" pitchFamily="34" charset="0"/>
                <a:cs typeface="Arial" panose="020B0604020202020204" pitchFamily="34" charset="0"/>
              </a:rPr>
              <a:t>2022/2023 med tilhørende revisionsberetning</a:t>
            </a:r>
          </a:p>
          <a:p>
            <a:pPr marL="0" lvl="0" indent="0">
              <a:buNone/>
            </a:pPr>
            <a:endParaRPr lang="da-DK" sz="2200" dirty="0">
              <a:solidFill>
                <a:prstClr val="black"/>
              </a:solidFill>
              <a:latin typeface="Arial" panose="020B0604020202020204" pitchFamily="34" charset="0"/>
              <a:cs typeface="Arial" panose="020B0604020202020204" pitchFamily="34" charset="0"/>
            </a:endParaRPr>
          </a:p>
          <a:p>
            <a:pPr marL="0" lvl="0" indent="0">
              <a:buNone/>
            </a:pPr>
            <a:r>
              <a:rPr lang="da-DK" sz="2200" dirty="0">
                <a:solidFill>
                  <a:prstClr val="black"/>
                </a:solidFill>
                <a:latin typeface="Arial" panose="020B0604020202020204" pitchFamily="34" charset="0"/>
                <a:cs typeface="Arial" panose="020B0604020202020204" pitchFamily="34" charset="0"/>
              </a:rPr>
              <a:t>4. Forelæggelse af budget for 2024/2025</a:t>
            </a:r>
          </a:p>
          <a:p>
            <a:endParaRPr lang="da-DK" dirty="0"/>
          </a:p>
        </p:txBody>
      </p:sp>
      <p:pic>
        <p:nvPicPr>
          <p:cNvPr id="4" name="Billede 3"/>
          <p:cNvPicPr>
            <a:picLocks noChangeAspect="1"/>
          </p:cNvPicPr>
          <p:nvPr/>
        </p:nvPicPr>
        <p:blipFill>
          <a:blip r:embed="rId2"/>
          <a:stretch>
            <a:fillRect/>
          </a:stretch>
        </p:blipFill>
        <p:spPr>
          <a:xfrm>
            <a:off x="0" y="6030220"/>
            <a:ext cx="725487" cy="719390"/>
          </a:xfrm>
          <a:prstGeom prst="rect">
            <a:avLst/>
          </a:prstGeom>
        </p:spPr>
      </p:pic>
    </p:spTree>
    <p:extLst>
      <p:ext uri="{BB962C8B-B14F-4D97-AF65-F5344CB8AC3E}">
        <p14:creationId xmlns:p14="http://schemas.microsoft.com/office/powerpoint/2010/main" val="165410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Budgetforslag 2024/25</a:t>
            </a:r>
            <a:endParaRPr lang="da-DK" dirty="0"/>
          </a:p>
        </p:txBody>
      </p:sp>
      <p:sp>
        <p:nvSpPr>
          <p:cNvPr id="3" name="Pladsholder til indhold 2"/>
          <p:cNvSpPr>
            <a:spLocks noGrp="1"/>
          </p:cNvSpPr>
          <p:nvPr>
            <p:ph idx="1"/>
          </p:nvPr>
        </p:nvSpPr>
        <p:spPr/>
        <p:txBody>
          <a:bodyPr/>
          <a:lstStyle/>
          <a:p>
            <a:r>
              <a:rPr lang="da-DK" dirty="0">
                <a:latin typeface="Arial" panose="020B0604020202020204" pitchFamily="34" charset="0"/>
                <a:cs typeface="Arial" panose="020B0604020202020204" pitchFamily="34" charset="0"/>
              </a:rPr>
              <a:t>Stigning i bruttoadministrationsudgifter på ca. 295.000 kr. i forhold til budget 2023/24. Dette skyldes især en stigning i udgifter til forretningsførelse på 298.000 kr. </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Renteindtægter er budgetteret til 2.610.000 kr. til fordeling.</a:t>
            </a:r>
            <a:br>
              <a:rPr lang="da-DK" dirty="0">
                <a:latin typeface="Arial" panose="020B0604020202020204" pitchFamily="34" charset="0"/>
                <a:cs typeface="Arial" panose="020B0604020202020204" pitchFamily="34" charset="0"/>
              </a:rPr>
            </a:br>
            <a:endParaRPr lang="da-DK" dirty="0">
              <a:latin typeface="Arial" panose="020B0604020202020204" pitchFamily="34" charset="0"/>
              <a:cs typeface="Arial" panose="020B0604020202020204" pitchFamily="34" charset="0"/>
            </a:endParaRPr>
          </a:p>
          <a:p>
            <a:r>
              <a:rPr lang="da-DK" dirty="0">
                <a:latin typeface="Arial" panose="020B0604020202020204" pitchFamily="34" charset="0"/>
                <a:cs typeface="Arial" panose="020B0604020202020204" pitchFamily="34" charset="0"/>
              </a:rPr>
              <a:t>Der ydes fortsat ikke bidrag fra afdelingerne til hverken arbejdskapitalen eller dispositionsfonden, da grænsen er nået. </a:t>
            </a:r>
          </a:p>
          <a:p>
            <a:pPr marL="0" indent="0">
              <a:buNone/>
            </a:pPr>
            <a:endParaRPr lang="da-DK" dirty="0"/>
          </a:p>
        </p:txBody>
      </p:sp>
    </p:spTree>
    <p:extLst>
      <p:ext uri="{BB962C8B-B14F-4D97-AF65-F5344CB8AC3E}">
        <p14:creationId xmlns:p14="http://schemas.microsoft.com/office/powerpoint/2010/main" val="382355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 Budgetforslag 2024/25</a:t>
            </a:r>
            <a:endParaRPr lang="da-DK" dirty="0"/>
          </a:p>
        </p:txBody>
      </p:sp>
      <p:sp>
        <p:nvSpPr>
          <p:cNvPr id="3" name="Pladsholder til indhold 2"/>
          <p:cNvSpPr>
            <a:spLocks noGrp="1"/>
          </p:cNvSpPr>
          <p:nvPr>
            <p:ph idx="1"/>
          </p:nvPr>
        </p:nvSpPr>
        <p:spPr/>
        <p:txBody>
          <a:bodyPr/>
          <a:lstStyle/>
          <a:p>
            <a:pPr marL="137160" indent="0">
              <a:buNone/>
            </a:pPr>
            <a:r>
              <a:rPr lang="da-DK" dirty="0">
                <a:latin typeface="Arial" panose="020B0604020202020204" pitchFamily="34" charset="0"/>
                <a:cs typeface="Arial" panose="020B0604020202020204" pitchFamily="34" charset="0"/>
              </a:rPr>
              <a:t>Tilskud fra dispositionsfonden i budget 2024/25:</a:t>
            </a:r>
          </a:p>
          <a:p>
            <a:pPr marL="594360" indent="-457200">
              <a:buFontTx/>
              <a:buChar char="-"/>
            </a:pPr>
            <a:r>
              <a:rPr lang="da-DK" dirty="0">
                <a:latin typeface="Arial" panose="020B0604020202020204" pitchFamily="34" charset="0"/>
                <a:cs typeface="Arial" panose="020B0604020202020204" pitchFamily="34" charset="0"/>
              </a:rPr>
              <a:t>Budgetteret tab ved lejeledighed og fraflytning       800.000 kr.</a:t>
            </a:r>
          </a:p>
          <a:p>
            <a:pPr marL="594360" indent="-457200">
              <a:buFontTx/>
              <a:buChar char="-"/>
            </a:pPr>
            <a:r>
              <a:rPr lang="da-DK" dirty="0">
                <a:latin typeface="Arial" panose="020B0604020202020204" pitchFamily="34" charset="0"/>
                <a:cs typeface="Arial" panose="020B0604020202020204" pitchFamily="34" charset="0"/>
              </a:rPr>
              <a:t>Øvrige tilskud 						     50.000 kr.</a:t>
            </a:r>
            <a:br>
              <a:rPr lang="da-DK" dirty="0">
                <a:latin typeface="Arial" panose="020B0604020202020204" pitchFamily="34" charset="0"/>
                <a:cs typeface="Arial" panose="020B0604020202020204" pitchFamily="34" charset="0"/>
              </a:rPr>
            </a:br>
            <a:br>
              <a:rPr lang="da-DK" dirty="0">
                <a:latin typeface="Arial" panose="020B0604020202020204" pitchFamily="34" charset="0"/>
                <a:cs typeface="Arial" panose="020B0604020202020204" pitchFamily="34" charset="0"/>
              </a:rPr>
            </a:br>
            <a:br>
              <a:rPr lang="da-DK" dirty="0">
                <a:latin typeface="Arial" panose="020B0604020202020204" pitchFamily="34" charset="0"/>
                <a:cs typeface="Arial" panose="020B0604020202020204" pitchFamily="34" charset="0"/>
              </a:rPr>
            </a:br>
            <a:r>
              <a:rPr lang="da-DK" dirty="0">
                <a:latin typeface="Arial" panose="020B0604020202020204" pitchFamily="34" charset="0"/>
                <a:cs typeface="Arial" panose="020B0604020202020204" pitchFamily="34" charset="0"/>
              </a:rPr>
              <a:t>Tilskud fra dispositionsfonden i alt 			   </a:t>
            </a:r>
            <a:r>
              <a:rPr lang="da-DK" u="sng" dirty="0">
                <a:latin typeface="Arial" panose="020B0604020202020204" pitchFamily="34" charset="0"/>
                <a:cs typeface="Arial" panose="020B0604020202020204" pitchFamily="34" charset="0"/>
              </a:rPr>
              <a:t>850.000 kr.</a:t>
            </a:r>
            <a:r>
              <a:rPr lang="da-DK" dirty="0">
                <a:latin typeface="Arial" panose="020B0604020202020204" pitchFamily="34" charset="0"/>
                <a:cs typeface="Arial" panose="020B0604020202020204" pitchFamily="34" charset="0"/>
              </a:rPr>
              <a:t>	          	</a:t>
            </a:r>
            <a:endParaRPr lang="da-DK" dirty="0"/>
          </a:p>
        </p:txBody>
      </p:sp>
    </p:spTree>
    <p:extLst>
      <p:ext uri="{BB962C8B-B14F-4D97-AF65-F5344CB8AC3E}">
        <p14:creationId xmlns:p14="http://schemas.microsoft.com/office/powerpoint/2010/main" val="214889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68E754A6-5D1A-426A-A6FB-0C094A5C7068}"/>
              </a:ext>
            </a:extLst>
          </p:cNvPr>
          <p:cNvSpPr>
            <a:spLocks noGrp="1"/>
          </p:cNvSpPr>
          <p:nvPr>
            <p:ph idx="1"/>
          </p:nvPr>
        </p:nvSpPr>
        <p:spPr>
          <a:xfrm>
            <a:off x="838201" y="1390651"/>
            <a:ext cx="3888528" cy="2962274"/>
          </a:xfrm>
        </p:spPr>
        <p:txBody>
          <a:bodyPr>
            <a:normAutofit/>
          </a:bodyPr>
          <a:lstStyle/>
          <a:p>
            <a:pPr marL="0" indent="0">
              <a:buNone/>
            </a:pPr>
            <a:r>
              <a:rPr lang="da-DK" sz="2400" b="1" dirty="0">
                <a:latin typeface="Arial" panose="020B0604020202020204" pitchFamily="34" charset="0"/>
                <a:cs typeface="Arial" panose="020B0604020202020204" pitchFamily="34" charset="0"/>
              </a:rPr>
              <a:t>Behandling af indkomne forslag</a:t>
            </a:r>
          </a:p>
          <a:p>
            <a:pPr marL="0" indent="0">
              <a:buNone/>
            </a:pPr>
            <a:endParaRPr lang="da-DK"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da-DK" sz="2000" dirty="0">
                <a:latin typeface="Arial" panose="020B0604020202020204" pitchFamily="34" charset="0"/>
                <a:cs typeface="Arial" panose="020B0604020202020204" pitchFamily="34" charset="0"/>
              </a:rPr>
              <a:t> Der er ingen indkomne forslag</a:t>
            </a:r>
            <a:endParaRPr lang="da-DK" sz="2000" dirty="0"/>
          </a:p>
        </p:txBody>
      </p:sp>
      <p:pic>
        <p:nvPicPr>
          <p:cNvPr id="1028" name="Picture 4">
            <a:extLst>
              <a:ext uri="{FF2B5EF4-FFF2-40B4-BE49-F238E27FC236}">
                <a16:creationId xmlns:a16="http://schemas.microsoft.com/office/drawing/2014/main" id="{2F251C30-AA0A-4019-A6AE-FEA6FFF140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p:blipFill>
        <p:spPr bwMode="auto">
          <a:xfrm>
            <a:off x="6702095" y="315763"/>
            <a:ext cx="4747547" cy="2753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mp\Pictures\LogoAlene.bmp">
            <a:extLst>
              <a:ext uri="{FF2B5EF4-FFF2-40B4-BE49-F238E27FC236}">
                <a16:creationId xmlns:a16="http://schemas.microsoft.com/office/drawing/2014/main" id="{0853FED4-3B32-4E3D-A94B-62C56B974C6B}"/>
              </a:ext>
            </a:extLst>
          </p:cNvPr>
          <p:cNvPicPr>
            <a:picLocks noChangeAspect="1" noChangeArrowheads="1"/>
          </p:cNvPicPr>
          <p:nvPr/>
        </p:nvPicPr>
        <p:blipFill>
          <a:blip r:embed="rId3" cstate="print">
            <a:lum/>
          </a:blip>
          <a:srcRect/>
          <a:stretch>
            <a:fillRect/>
          </a:stretch>
        </p:blipFill>
        <p:spPr bwMode="auto">
          <a:xfrm>
            <a:off x="349298" y="5733454"/>
            <a:ext cx="720080" cy="720080"/>
          </a:xfrm>
          <a:prstGeom prst="rect">
            <a:avLst/>
          </a:prstGeom>
          <a:noFill/>
        </p:spPr>
      </p:pic>
      <p:pic>
        <p:nvPicPr>
          <p:cNvPr id="2" name="Billede 1">
            <a:extLst>
              <a:ext uri="{FF2B5EF4-FFF2-40B4-BE49-F238E27FC236}">
                <a16:creationId xmlns:a16="http://schemas.microsoft.com/office/drawing/2014/main" id="{95E4A743-94C5-4B4B-B7F6-DDA4B492A7AA}"/>
              </a:ext>
            </a:extLst>
          </p:cNvPr>
          <p:cNvPicPr>
            <a:picLocks noChangeAspect="1"/>
          </p:cNvPicPr>
          <p:nvPr/>
        </p:nvPicPr>
        <p:blipFill>
          <a:blip r:embed="rId4"/>
          <a:stretch>
            <a:fillRect/>
          </a:stretch>
        </p:blipFill>
        <p:spPr>
          <a:xfrm>
            <a:off x="7799923" y="3069339"/>
            <a:ext cx="4019374" cy="3296093"/>
          </a:xfrm>
          <a:prstGeom prst="rect">
            <a:avLst/>
          </a:prstGeom>
        </p:spPr>
      </p:pic>
    </p:spTree>
    <p:extLst>
      <p:ext uri="{BB962C8B-B14F-4D97-AF65-F5344CB8AC3E}">
        <p14:creationId xmlns:p14="http://schemas.microsoft.com/office/powerpoint/2010/main" val="4141311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8E754A6-5D1A-426A-A6FB-0C094A5C7068}"/>
              </a:ext>
            </a:extLst>
          </p:cNvPr>
          <p:cNvSpPr>
            <a:spLocks noGrp="1"/>
          </p:cNvSpPr>
          <p:nvPr>
            <p:ph idx="1"/>
          </p:nvPr>
        </p:nvSpPr>
        <p:spPr>
          <a:xfrm>
            <a:off x="838200" y="681038"/>
            <a:ext cx="10515600" cy="5495926"/>
          </a:xfrm>
        </p:spPr>
        <p:txBody>
          <a:bodyPr/>
          <a:lstStyle/>
          <a:p>
            <a:pPr marL="0" indent="0">
              <a:buNone/>
            </a:pPr>
            <a:r>
              <a:rPr lang="da-DK" sz="4000" b="1" dirty="0">
                <a:solidFill>
                  <a:prstClr val="black"/>
                </a:solidFill>
                <a:latin typeface="Arial" panose="020B0604020202020204" pitchFamily="34" charset="0"/>
                <a:cs typeface="Arial" panose="020B0604020202020204" pitchFamily="34" charset="0"/>
              </a:rPr>
              <a:t>Valg af:</a:t>
            </a:r>
          </a:p>
          <a:p>
            <a:pPr marL="0" indent="0">
              <a:buNone/>
            </a:pPr>
            <a:endParaRPr lang="da-DK" dirty="0">
              <a:solidFill>
                <a:prstClr val="black"/>
              </a:solidFill>
              <a:latin typeface="Arial" panose="020B0604020202020204" pitchFamily="34" charset="0"/>
              <a:cs typeface="Arial" panose="020B0604020202020204" pitchFamily="34" charset="0"/>
            </a:endParaRPr>
          </a:p>
        </p:txBody>
      </p:sp>
      <p:pic>
        <p:nvPicPr>
          <p:cNvPr id="4" name="Picture 2" descr="C:\Users\bmp\Pictures\LogoAlene.bmp">
            <a:extLst>
              <a:ext uri="{FF2B5EF4-FFF2-40B4-BE49-F238E27FC236}">
                <a16:creationId xmlns:a16="http://schemas.microsoft.com/office/drawing/2014/main" id="{0853FED4-3B32-4E3D-A94B-62C56B974C6B}"/>
              </a:ext>
            </a:extLst>
          </p:cNvPr>
          <p:cNvPicPr>
            <a:picLocks noChangeAspect="1" noChangeArrowheads="1"/>
          </p:cNvPicPr>
          <p:nvPr/>
        </p:nvPicPr>
        <p:blipFill>
          <a:blip r:embed="rId2" cstate="print">
            <a:lum/>
          </a:blip>
          <a:srcRect/>
          <a:stretch>
            <a:fillRect/>
          </a:stretch>
        </p:blipFill>
        <p:spPr bwMode="auto">
          <a:xfrm>
            <a:off x="118120" y="6016540"/>
            <a:ext cx="720080" cy="720080"/>
          </a:xfrm>
          <a:prstGeom prst="rect">
            <a:avLst/>
          </a:prstGeom>
          <a:noFill/>
        </p:spPr>
      </p:pic>
      <p:pic>
        <p:nvPicPr>
          <p:cNvPr id="1028" name="Picture 4">
            <a:extLst>
              <a:ext uri="{FF2B5EF4-FFF2-40B4-BE49-F238E27FC236}">
                <a16:creationId xmlns:a16="http://schemas.microsoft.com/office/drawing/2014/main" id="{2F251C30-AA0A-4019-A6AE-FEA6FFF14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684748" y="2318083"/>
            <a:ext cx="2077874" cy="36984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2D5B16B0-7976-40EB-B95A-74F29456B017}"/>
              </a:ext>
            </a:extLst>
          </p:cNvPr>
          <p:cNvSpPr txBox="1"/>
          <p:nvPr/>
        </p:nvSpPr>
        <p:spPr>
          <a:xfrm>
            <a:off x="892342" y="2021979"/>
            <a:ext cx="8738263" cy="4524315"/>
          </a:xfrm>
          <a:prstGeom prst="rect">
            <a:avLst/>
          </a:prstGeom>
          <a:noFill/>
        </p:spPr>
        <p:txBody>
          <a:bodyPr wrap="square">
            <a:spAutoFit/>
          </a:bodyPr>
          <a:lstStyle/>
          <a:p>
            <a:pPr marL="0" lvl="0" indent="0">
              <a:buNone/>
            </a:pPr>
            <a:r>
              <a:rPr lang="da-DK" sz="2400" b="1" dirty="0">
                <a:solidFill>
                  <a:prstClr val="black"/>
                </a:solidFill>
                <a:latin typeface="Arial" panose="020B0604020202020204" pitchFamily="34" charset="0"/>
                <a:cs typeface="Arial" panose="020B0604020202020204" pitchFamily="34" charset="0"/>
              </a:rPr>
              <a:t>a) Valg af Formand</a:t>
            </a:r>
          </a:p>
          <a:p>
            <a:pPr marL="0" lvl="0" indent="0">
              <a:buNone/>
            </a:pPr>
            <a:r>
              <a:rPr lang="da-DK" sz="2400" dirty="0">
                <a:solidFill>
                  <a:prstClr val="black"/>
                </a:solidFill>
                <a:latin typeface="Arial" panose="020B0604020202020204" pitchFamily="34" charset="0"/>
                <a:cs typeface="Arial" panose="020B0604020202020204" pitchFamily="34" charset="0"/>
              </a:rPr>
              <a:t>	På valg: Lone Jakobsen, modtager genvalg</a:t>
            </a:r>
          </a:p>
          <a:p>
            <a:pPr marL="0" lvl="0" indent="0">
              <a:buNone/>
            </a:pPr>
            <a:r>
              <a:rPr lang="da-DK" sz="2400" dirty="0">
                <a:solidFill>
                  <a:prstClr val="black"/>
                </a:solidFill>
                <a:latin typeface="Arial" panose="020B0604020202020204" pitchFamily="34" charset="0"/>
                <a:cs typeface="Arial" panose="020B0604020202020204" pitchFamily="34" charset="0"/>
              </a:rPr>
              <a:t>            </a:t>
            </a:r>
          </a:p>
          <a:p>
            <a:pPr marL="0" lvl="0" indent="0">
              <a:buNone/>
            </a:pPr>
            <a:r>
              <a:rPr lang="da-DK" sz="2400" b="1" dirty="0">
                <a:solidFill>
                  <a:prstClr val="black"/>
                </a:solidFill>
                <a:latin typeface="Arial" panose="020B0604020202020204" pitchFamily="34" charset="0"/>
                <a:cs typeface="Arial" panose="020B0604020202020204" pitchFamily="34" charset="0"/>
              </a:rPr>
              <a:t>b) Valg 3 bestyrelsesmedlemmer for 2 år</a:t>
            </a:r>
            <a:r>
              <a:rPr lang="da-DK" sz="2400" dirty="0">
                <a:solidFill>
                  <a:prstClr val="black"/>
                </a:solidFill>
                <a:latin typeface="Arial" panose="020B0604020202020204" pitchFamily="34" charset="0"/>
                <a:cs typeface="Arial" panose="020B0604020202020204" pitchFamily="34" charset="0"/>
              </a:rPr>
              <a:t>	</a:t>
            </a:r>
          </a:p>
          <a:p>
            <a:pPr marL="0" lvl="0" indent="0">
              <a:buNone/>
            </a:pPr>
            <a:r>
              <a:rPr lang="da-DK" sz="2400" dirty="0">
                <a:solidFill>
                  <a:prstClr val="black"/>
                </a:solidFill>
                <a:latin typeface="Arial" panose="020B0604020202020204" pitchFamily="34" charset="0"/>
                <a:cs typeface="Arial" panose="020B0604020202020204" pitchFamily="34" charset="0"/>
              </a:rPr>
              <a:t>	På valg:        Kristian Rahbek, modtager genvalg</a:t>
            </a:r>
          </a:p>
          <a:p>
            <a:pPr marL="0" lvl="0" indent="0">
              <a:buNone/>
            </a:pPr>
            <a:r>
              <a:rPr lang="da-DK" sz="2400" dirty="0">
                <a:solidFill>
                  <a:prstClr val="black"/>
                </a:solidFill>
                <a:latin typeface="Arial" panose="020B0604020202020204" pitchFamily="34" charset="0"/>
                <a:cs typeface="Arial" panose="020B0604020202020204" pitchFamily="34" charset="0"/>
              </a:rPr>
              <a:t>                                Poul Møller Larsen, modtager genvalg </a:t>
            </a:r>
          </a:p>
          <a:p>
            <a:pPr marL="0" lvl="0" indent="0">
              <a:buNone/>
            </a:pPr>
            <a:r>
              <a:rPr lang="da-DK" sz="2400" dirty="0">
                <a:solidFill>
                  <a:prstClr val="black"/>
                </a:solidFill>
                <a:latin typeface="Arial" panose="020B0604020202020204" pitchFamily="34" charset="0"/>
                <a:cs typeface="Arial" panose="020B0604020202020204" pitchFamily="34" charset="0"/>
              </a:rPr>
              <a:t>                                Frank Jonsen </a:t>
            </a:r>
          </a:p>
          <a:p>
            <a:pPr marL="0" lvl="0" indent="0">
              <a:buNone/>
            </a:pPr>
            <a:r>
              <a:rPr lang="da-DK" sz="2400" dirty="0">
                <a:solidFill>
                  <a:prstClr val="black"/>
                </a:solidFill>
                <a:latin typeface="Arial" panose="020B0604020202020204" pitchFamily="34" charset="0"/>
                <a:cs typeface="Arial" panose="020B0604020202020204" pitchFamily="34" charset="0"/>
              </a:rPr>
              <a:t>			</a:t>
            </a:r>
          </a:p>
          <a:p>
            <a:pPr marL="0" lvl="0" indent="0">
              <a:buNone/>
            </a:pPr>
            <a:r>
              <a:rPr lang="da-DK" sz="2400" dirty="0">
                <a:solidFill>
                  <a:prstClr val="black"/>
                </a:solidFill>
                <a:latin typeface="Arial" panose="020B0604020202020204" pitchFamily="34" charset="0"/>
                <a:cs typeface="Arial" panose="020B0604020202020204" pitchFamily="34" charset="0"/>
              </a:rPr>
              <a:t>c</a:t>
            </a:r>
            <a:r>
              <a:rPr lang="da-DK" sz="2400" b="1" dirty="0">
                <a:solidFill>
                  <a:prstClr val="black"/>
                </a:solidFill>
                <a:latin typeface="Arial" panose="020B0604020202020204" pitchFamily="34" charset="0"/>
                <a:cs typeface="Arial" panose="020B0604020202020204" pitchFamily="34" charset="0"/>
              </a:rPr>
              <a:t>) Valg af  2 suppleanter til organisationsbestyrelsen for 1 år</a:t>
            </a:r>
          </a:p>
          <a:p>
            <a:pPr marL="0" lvl="0" indent="0">
              <a:buNone/>
            </a:pPr>
            <a:endParaRPr lang="da-DK" sz="2400" b="1" dirty="0">
              <a:solidFill>
                <a:prstClr val="black"/>
              </a:solidFill>
              <a:latin typeface="Arial" panose="020B0604020202020204" pitchFamily="34" charset="0"/>
              <a:cs typeface="Arial" panose="020B0604020202020204" pitchFamily="34" charset="0"/>
            </a:endParaRPr>
          </a:p>
          <a:p>
            <a:pPr marL="0" lvl="0" indent="0">
              <a:buNone/>
            </a:pPr>
            <a:r>
              <a:rPr lang="da-DK" sz="2400"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097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8E754A6-5D1A-426A-A6FB-0C094A5C7068}"/>
              </a:ext>
            </a:extLst>
          </p:cNvPr>
          <p:cNvSpPr>
            <a:spLocks noGrp="1"/>
          </p:cNvSpPr>
          <p:nvPr>
            <p:ph idx="1"/>
          </p:nvPr>
        </p:nvSpPr>
        <p:spPr>
          <a:xfrm>
            <a:off x="971368" y="2711395"/>
            <a:ext cx="4114801" cy="3465568"/>
          </a:xfrm>
        </p:spPr>
        <p:txBody>
          <a:bodyPr>
            <a:normAutofit/>
          </a:bodyPr>
          <a:lstStyle/>
          <a:p>
            <a:pPr marL="0" indent="0">
              <a:buNone/>
            </a:pPr>
            <a:r>
              <a:rPr lang="da-DK" sz="4000" b="1" dirty="0">
                <a:latin typeface="Arial" panose="020B0604020202020204" pitchFamily="34" charset="0"/>
                <a:cs typeface="Arial" panose="020B0604020202020204" pitchFamily="34" charset="0"/>
              </a:rPr>
              <a:t>Valg af revisor</a:t>
            </a:r>
          </a:p>
          <a:p>
            <a:pPr marL="0" indent="0">
              <a:buNone/>
            </a:pPr>
            <a:endParaRPr lang="da-DK" sz="2000" dirty="0">
              <a:latin typeface="Arial" panose="020B0604020202020204" pitchFamily="34" charset="0"/>
              <a:cs typeface="Arial" panose="020B0604020202020204" pitchFamily="34" charset="0"/>
            </a:endParaRPr>
          </a:p>
        </p:txBody>
      </p:sp>
      <p:pic>
        <p:nvPicPr>
          <p:cNvPr id="2" name="Billede 1">
            <a:extLst>
              <a:ext uri="{FF2B5EF4-FFF2-40B4-BE49-F238E27FC236}">
                <a16:creationId xmlns:a16="http://schemas.microsoft.com/office/drawing/2014/main" id="{F30AF513-EAF2-4456-B5D3-397ACEB21901}"/>
              </a:ext>
            </a:extLst>
          </p:cNvPr>
          <p:cNvPicPr>
            <a:picLocks noChangeAspect="1"/>
          </p:cNvPicPr>
          <p:nvPr/>
        </p:nvPicPr>
        <p:blipFill rotWithShape="1">
          <a:blip r:embed="rId2"/>
          <a:srcRect t="22478" b="12301"/>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8" name="Billede 7">
            <a:extLst>
              <a:ext uri="{FF2B5EF4-FFF2-40B4-BE49-F238E27FC236}">
                <a16:creationId xmlns:a16="http://schemas.microsoft.com/office/drawing/2014/main" id="{FB3EA77A-492F-4DF7-BFAD-874CFC8AFA2E}"/>
              </a:ext>
            </a:extLst>
          </p:cNvPr>
          <p:cNvPicPr>
            <a:picLocks noChangeAspect="1"/>
          </p:cNvPicPr>
          <p:nvPr/>
        </p:nvPicPr>
        <p:blipFill rotWithShape="1">
          <a:blip r:embed="rId3"/>
          <a:srcRect l="515"/>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Billede 6">
            <a:extLst>
              <a:ext uri="{FF2B5EF4-FFF2-40B4-BE49-F238E27FC236}">
                <a16:creationId xmlns:a16="http://schemas.microsoft.com/office/drawing/2014/main" id="{59A62CA7-F831-4E39-9BFE-F6D7160E1670}"/>
              </a:ext>
            </a:extLst>
          </p:cNvPr>
          <p:cNvPicPr>
            <a:picLocks noChangeAspect="1"/>
          </p:cNvPicPr>
          <p:nvPr/>
        </p:nvPicPr>
        <p:blipFill rotWithShape="1">
          <a:blip r:embed="rId4"/>
          <a:srcRect l="13822" r="-1"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4" name="Picture 2" descr="C:\Users\bmp\Pictures\LogoAlene.bmp">
            <a:extLst>
              <a:ext uri="{FF2B5EF4-FFF2-40B4-BE49-F238E27FC236}">
                <a16:creationId xmlns:a16="http://schemas.microsoft.com/office/drawing/2014/main" id="{0853FED4-3B32-4E3D-A94B-62C56B974C6B}"/>
              </a:ext>
            </a:extLst>
          </p:cNvPr>
          <p:cNvPicPr>
            <a:picLocks noChangeAspect="1" noChangeArrowheads="1"/>
          </p:cNvPicPr>
          <p:nvPr/>
        </p:nvPicPr>
        <p:blipFill>
          <a:blip r:embed="rId5" cstate="print">
            <a:lum/>
          </a:blip>
          <a:srcRect/>
          <a:stretch>
            <a:fillRect/>
          </a:stretch>
        </p:blipFill>
        <p:spPr bwMode="auto">
          <a:xfrm>
            <a:off x="167934" y="5934235"/>
            <a:ext cx="720080" cy="720080"/>
          </a:xfrm>
          <a:prstGeom prst="rect">
            <a:avLst/>
          </a:prstGeom>
          <a:noFill/>
        </p:spPr>
      </p:pic>
    </p:spTree>
    <p:extLst>
      <p:ext uri="{BB962C8B-B14F-4D97-AF65-F5344CB8AC3E}">
        <p14:creationId xmlns:p14="http://schemas.microsoft.com/office/powerpoint/2010/main" val="86654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68E754A6-5D1A-426A-A6FB-0C094A5C7068}"/>
              </a:ext>
            </a:extLst>
          </p:cNvPr>
          <p:cNvSpPr>
            <a:spLocks noGrp="1"/>
          </p:cNvSpPr>
          <p:nvPr>
            <p:ph idx="1"/>
          </p:nvPr>
        </p:nvSpPr>
        <p:spPr>
          <a:xfrm>
            <a:off x="838201" y="895350"/>
            <a:ext cx="6027820" cy="5281613"/>
          </a:xfrm>
        </p:spPr>
        <p:txBody>
          <a:bodyPr>
            <a:normAutofit fontScale="85000" lnSpcReduction="20000"/>
          </a:bodyPr>
          <a:lstStyle/>
          <a:p>
            <a:pPr marL="0" indent="0">
              <a:buNone/>
            </a:pPr>
            <a:r>
              <a:rPr lang="da-DK" sz="2400" b="1" dirty="0">
                <a:latin typeface="Arial" panose="020B0604020202020204" pitchFamily="34" charset="0"/>
                <a:cs typeface="Arial" panose="020B0604020202020204" pitchFamily="34" charset="0"/>
              </a:rPr>
              <a:t>Orientering vedr. råderetten</a:t>
            </a:r>
          </a:p>
          <a:p>
            <a:pPr marL="0" indent="0">
              <a:buNone/>
            </a:pPr>
            <a:r>
              <a:rPr lang="da-DK" sz="1800" dirty="0">
                <a:latin typeface="Arial" panose="020B0604020202020204" pitchFamily="34" charset="0"/>
                <a:ea typeface="Calibri" panose="020F0502020204030204" pitchFamily="34" charset="0"/>
                <a:cs typeface="Arial" panose="020B0604020202020204" pitchFamily="34" charset="0"/>
              </a:rPr>
              <a:t>É</a:t>
            </a:r>
            <a:r>
              <a:rPr lang="da-DK" sz="1800" dirty="0">
                <a:effectLst/>
                <a:latin typeface="Arial" panose="020B0604020202020204" pitchFamily="34" charset="0"/>
                <a:ea typeface="Calibri" panose="020F0502020204030204" pitchFamily="34" charset="0"/>
                <a:cs typeface="Arial" panose="020B0604020202020204" pitchFamily="34" charset="0"/>
              </a:rPr>
              <a:t>t tværgående råderetskatalog gældende for alle boligorganisationer under RandersBolig. </a:t>
            </a:r>
          </a:p>
          <a:p>
            <a:pPr marL="0" indent="0">
              <a:buNone/>
            </a:pPr>
            <a:r>
              <a:rPr lang="da-DK" sz="1800" dirty="0">
                <a:latin typeface="Arial" panose="020B0604020202020204" pitchFamily="34" charset="0"/>
                <a:ea typeface="Calibri" panose="020F0502020204030204" pitchFamily="34" charset="0"/>
                <a:cs typeface="Arial" panose="020B0604020202020204" pitchFamily="34" charset="0"/>
              </a:rPr>
              <a:t>Ens afskrivningsperioder </a:t>
            </a:r>
            <a:r>
              <a:rPr lang="da-DK" sz="1800" dirty="0">
                <a:effectLst/>
                <a:latin typeface="Arial" panose="020B0604020202020204" pitchFamily="34" charset="0"/>
                <a:ea typeface="Calibri" panose="020F0502020204030204" pitchFamily="34" charset="0"/>
                <a:cs typeface="Arial" panose="020B0604020202020204" pitchFamily="34" charset="0"/>
              </a:rPr>
              <a:t>for forbedringer foretaget</a:t>
            </a:r>
          </a:p>
          <a:p>
            <a:pPr marL="0" indent="0">
              <a:buNone/>
            </a:pPr>
            <a:r>
              <a:rPr lang="da-DK" sz="1800" dirty="0">
                <a:effectLst/>
                <a:latin typeface="Arial" panose="020B0604020202020204" pitchFamily="34" charset="0"/>
                <a:ea typeface="Calibri" panose="020F0502020204030204" pitchFamily="34" charset="0"/>
                <a:cs typeface="Arial" panose="020B0604020202020204" pitchFamily="34" charset="0"/>
              </a:rPr>
              <a:t>under råderetten.</a:t>
            </a:r>
          </a:p>
          <a:p>
            <a:pPr marL="0" indent="0">
              <a:buNone/>
            </a:pPr>
            <a:r>
              <a:rPr lang="da-DK" sz="1800" b="1" dirty="0">
                <a:effectLst/>
                <a:latin typeface="Arial" panose="020B0604020202020204" pitchFamily="34" charset="0"/>
                <a:ea typeface="Calibri" panose="020F0502020204030204" pitchFamily="34" charset="0"/>
                <a:cs typeface="Arial" panose="020B0604020202020204" pitchFamily="34" charset="0"/>
              </a:rPr>
              <a:t>Formål: </a:t>
            </a:r>
          </a:p>
          <a:p>
            <a:pPr>
              <a:buFont typeface="Wingdings" panose="05000000000000000000" pitchFamily="2" charset="2"/>
              <a:buChar char="Ø"/>
            </a:pPr>
            <a:r>
              <a:rPr lang="da-DK" sz="1800" dirty="0">
                <a:effectLst/>
                <a:latin typeface="Arial" panose="020B0604020202020204" pitchFamily="34" charset="0"/>
                <a:ea typeface="Calibri" panose="020F0502020204030204" pitchFamily="34" charset="0"/>
                <a:cs typeface="Arial" panose="020B0604020202020204" pitchFamily="34" charset="0"/>
              </a:rPr>
              <a:t>Sikre ens muligheder for alle beboere i RandersBolig, uanset selskab.</a:t>
            </a:r>
          </a:p>
          <a:p>
            <a:pPr>
              <a:buFont typeface="Wingdings" panose="05000000000000000000" pitchFamily="2" charset="2"/>
              <a:buChar char="Ø"/>
            </a:pPr>
            <a:r>
              <a:rPr lang="da-DK" sz="1800" dirty="0">
                <a:effectLst/>
                <a:latin typeface="Arial" panose="020B0604020202020204" pitchFamily="34" charset="0"/>
                <a:ea typeface="Calibri" panose="020F0502020204030204" pitchFamily="34" charset="0"/>
                <a:cs typeface="Arial" panose="020B0604020202020204" pitchFamily="34" charset="0"/>
              </a:rPr>
              <a:t>Sikre at boligens køkken/bad er udbetalt før de er tjenlige til udskiftning på ny.</a:t>
            </a:r>
          </a:p>
          <a:p>
            <a:pPr>
              <a:buFont typeface="Wingdings" panose="05000000000000000000" pitchFamily="2" charset="2"/>
              <a:buChar char="Ø"/>
            </a:pPr>
            <a:r>
              <a:rPr lang="da-DK" sz="1800" dirty="0">
                <a:effectLst/>
                <a:latin typeface="Arial" panose="020B0604020202020204" pitchFamily="34" charset="0"/>
                <a:ea typeface="Calibri" panose="020F0502020204030204" pitchFamily="34" charset="0"/>
                <a:cs typeface="Arial" panose="020B0604020202020204" pitchFamily="34" charset="0"/>
              </a:rPr>
              <a:t>Sikre at hvis man overtager en huslejestigning, på baggrund af installering af eksempelvis et nyt køkken, så også oplever at have fået et nyt køkken.</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da-DK"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da-DK" sz="1800" dirty="0">
                <a:effectLst/>
                <a:latin typeface="Arial" panose="020B0604020202020204" pitchFamily="34" charset="0"/>
                <a:ea typeface="Calibri" panose="020F0502020204030204" pitchFamily="34" charset="0"/>
                <a:cs typeface="Arial" panose="020B0604020202020204" pitchFamily="34" charset="0"/>
              </a:rPr>
              <a:t>Afskrivningsperioder: </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marL="828040" algn="just">
              <a:spcAft>
                <a:spcPts val="1000"/>
              </a:spcAft>
            </a:pPr>
            <a:r>
              <a:rPr lang="da-DK" sz="1800" dirty="0">
                <a:effectLst/>
                <a:latin typeface="Arial" panose="020B0604020202020204" pitchFamily="34" charset="0"/>
                <a:ea typeface="Calibri" panose="020F0502020204030204" pitchFamily="34" charset="0"/>
                <a:cs typeface="Arial" panose="020B0604020202020204" pitchFamily="34" charset="0"/>
              </a:rPr>
              <a:t>Køkken: 10 år</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marL="828040" algn="just">
              <a:spcAft>
                <a:spcPts val="1000"/>
              </a:spcAft>
            </a:pPr>
            <a:r>
              <a:rPr lang="da-DK" sz="1800" dirty="0">
                <a:effectLst/>
                <a:latin typeface="Arial" panose="020B0604020202020204" pitchFamily="34" charset="0"/>
                <a:ea typeface="Calibri" panose="020F0502020204030204" pitchFamily="34" charset="0"/>
                <a:cs typeface="Arial" panose="020B0604020202020204" pitchFamily="34" charset="0"/>
              </a:rPr>
              <a:t>Bad: op til 20 år</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marL="828040" algn="just">
              <a:spcAft>
                <a:spcPts val="1000"/>
              </a:spcAft>
            </a:pPr>
            <a:r>
              <a:rPr lang="da-DK" sz="1800" dirty="0">
                <a:effectLst/>
                <a:latin typeface="Arial" panose="020B0604020202020204" pitchFamily="34" charset="0"/>
                <a:ea typeface="Calibri" panose="020F0502020204030204" pitchFamily="34" charset="0"/>
                <a:cs typeface="Arial" panose="020B0604020202020204" pitchFamily="34" charset="0"/>
              </a:rPr>
              <a:t>Carporte: 10 år</a:t>
            </a: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da-DK"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da-DK"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da-DK" sz="1700" dirty="0"/>
          </a:p>
        </p:txBody>
      </p:sp>
      <p:pic>
        <p:nvPicPr>
          <p:cNvPr id="1028" name="Picture 4">
            <a:extLst>
              <a:ext uri="{FF2B5EF4-FFF2-40B4-BE49-F238E27FC236}">
                <a16:creationId xmlns:a16="http://schemas.microsoft.com/office/drawing/2014/main" id="{2F251C30-AA0A-4019-A6AE-FEA6FFF14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19631" y="1357249"/>
            <a:ext cx="4196156" cy="3886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mp\Pictures\LogoAlene.bmp">
            <a:extLst>
              <a:ext uri="{FF2B5EF4-FFF2-40B4-BE49-F238E27FC236}">
                <a16:creationId xmlns:a16="http://schemas.microsoft.com/office/drawing/2014/main" id="{0853FED4-3B32-4E3D-A94B-62C56B974C6B}"/>
              </a:ext>
            </a:extLst>
          </p:cNvPr>
          <p:cNvPicPr>
            <a:picLocks noChangeAspect="1" noChangeArrowheads="1"/>
          </p:cNvPicPr>
          <p:nvPr/>
        </p:nvPicPr>
        <p:blipFill>
          <a:blip r:embed="rId3" cstate="print">
            <a:lum/>
          </a:blip>
          <a:srcRect/>
          <a:stretch>
            <a:fillRect/>
          </a:stretch>
        </p:blipFill>
        <p:spPr bwMode="auto">
          <a:xfrm>
            <a:off x="232102" y="5816923"/>
            <a:ext cx="720080" cy="720080"/>
          </a:xfrm>
          <a:prstGeom prst="rect">
            <a:avLst/>
          </a:prstGeom>
          <a:noFill/>
        </p:spPr>
      </p:pic>
    </p:spTree>
    <p:extLst>
      <p:ext uri="{BB962C8B-B14F-4D97-AF65-F5344CB8AC3E}">
        <p14:creationId xmlns:p14="http://schemas.microsoft.com/office/powerpoint/2010/main" val="425426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68E754A6-5D1A-426A-A6FB-0C094A5C7068}"/>
              </a:ext>
            </a:extLst>
          </p:cNvPr>
          <p:cNvSpPr>
            <a:spLocks noGrp="1"/>
          </p:cNvSpPr>
          <p:nvPr>
            <p:ph idx="1"/>
          </p:nvPr>
        </p:nvSpPr>
        <p:spPr>
          <a:xfrm>
            <a:off x="838201" y="2623381"/>
            <a:ext cx="3888528" cy="3553581"/>
          </a:xfrm>
        </p:spPr>
        <p:txBody>
          <a:bodyPr>
            <a:normAutofit/>
          </a:bodyPr>
          <a:lstStyle/>
          <a:p>
            <a:pPr marL="0" indent="0">
              <a:buNone/>
            </a:pPr>
            <a:r>
              <a:rPr lang="da-DK" sz="2000" b="1">
                <a:latin typeface="Arial" panose="020B0604020202020204" pitchFamily="34" charset="0"/>
                <a:cs typeface="Arial" panose="020B0604020202020204" pitchFamily="34" charset="0"/>
              </a:rPr>
              <a:t>Eventuelt</a:t>
            </a:r>
          </a:p>
          <a:p>
            <a:pPr marL="0" indent="0">
              <a:buNone/>
            </a:pPr>
            <a:endParaRPr lang="da-DK" sz="2000">
              <a:latin typeface="Arial" panose="020B0604020202020204" pitchFamily="34" charset="0"/>
              <a:cs typeface="Arial" panose="020B0604020202020204" pitchFamily="34" charset="0"/>
            </a:endParaRPr>
          </a:p>
        </p:txBody>
      </p:sp>
      <p:pic>
        <p:nvPicPr>
          <p:cNvPr id="9" name="Picture 4" descr="Gul spørgsmålstegn — Stock-foto © HitToon #12492316">
            <a:extLst>
              <a:ext uri="{FF2B5EF4-FFF2-40B4-BE49-F238E27FC236}">
                <a16:creationId xmlns:a16="http://schemas.microsoft.com/office/drawing/2014/main" id="{3C73A5F2-22B1-428D-B5B0-4A62187CDB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1797" y="643234"/>
            <a:ext cx="3345925" cy="5599876"/>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C:\Users\bmp\Pictures\LogoAlene.bmp">
            <a:extLst>
              <a:ext uri="{FF2B5EF4-FFF2-40B4-BE49-F238E27FC236}">
                <a16:creationId xmlns:a16="http://schemas.microsoft.com/office/drawing/2014/main" id="{0853FED4-3B32-4E3D-A94B-62C56B974C6B}"/>
              </a:ext>
            </a:extLst>
          </p:cNvPr>
          <p:cNvPicPr>
            <a:picLocks noChangeAspect="1" noChangeArrowheads="1"/>
          </p:cNvPicPr>
          <p:nvPr/>
        </p:nvPicPr>
        <p:blipFill>
          <a:blip r:embed="rId3" cstate="print">
            <a:lum/>
          </a:blip>
          <a:srcRect/>
          <a:stretch>
            <a:fillRect/>
          </a:stretch>
        </p:blipFill>
        <p:spPr bwMode="auto">
          <a:xfrm>
            <a:off x="224082" y="5950639"/>
            <a:ext cx="720080" cy="720080"/>
          </a:xfrm>
          <a:prstGeom prst="rect">
            <a:avLst/>
          </a:prstGeom>
          <a:noFill/>
        </p:spPr>
      </p:pic>
    </p:spTree>
    <p:extLst>
      <p:ext uri="{BB962C8B-B14F-4D97-AF65-F5344CB8AC3E}">
        <p14:creationId xmlns:p14="http://schemas.microsoft.com/office/powerpoint/2010/main" val="47176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p:cNvSpPr>
            <a:spLocks noGrp="1"/>
          </p:cNvSpPr>
          <p:nvPr>
            <p:ph type="ctrTitle"/>
          </p:nvPr>
        </p:nvSpPr>
        <p:spPr>
          <a:xfrm>
            <a:off x="638754" y="1857375"/>
            <a:ext cx="3665550" cy="1084817"/>
          </a:xfrm>
        </p:spPr>
        <p:txBody>
          <a:bodyPr>
            <a:normAutofit/>
          </a:bodyPr>
          <a:lstStyle/>
          <a:p>
            <a:pPr algn="l"/>
            <a:r>
              <a:rPr lang="da-DK" sz="3400" b="1" dirty="0">
                <a:latin typeface="Arial" panose="020B0604020202020204" pitchFamily="34" charset="0"/>
                <a:cs typeface="Arial" panose="020B0604020202020204" pitchFamily="34" charset="0"/>
              </a:rPr>
              <a:t>Boligforeningen Kronjylland </a:t>
            </a:r>
          </a:p>
        </p:txBody>
      </p:sp>
      <p:sp>
        <p:nvSpPr>
          <p:cNvPr id="3" name="Undertitel 2"/>
          <p:cNvSpPr>
            <a:spLocks noGrp="1"/>
          </p:cNvSpPr>
          <p:nvPr>
            <p:ph type="subTitle" idx="1"/>
          </p:nvPr>
        </p:nvSpPr>
        <p:spPr>
          <a:xfrm>
            <a:off x="535387" y="3915808"/>
            <a:ext cx="3665550" cy="775494"/>
          </a:xfrm>
        </p:spPr>
        <p:txBody>
          <a:bodyPr>
            <a:normAutofit fontScale="25000" lnSpcReduction="20000"/>
          </a:bodyPr>
          <a:lstStyle/>
          <a:p>
            <a:pPr lvl="0" algn="l"/>
            <a:endParaRPr lang="da-DK" sz="600" b="1" dirty="0">
              <a:latin typeface="Arial" panose="020B0604020202020204" pitchFamily="34" charset="0"/>
              <a:cs typeface="Arial" panose="020B0604020202020204" pitchFamily="34" charset="0"/>
            </a:endParaRPr>
          </a:p>
          <a:p>
            <a:pPr lvl="0" algn="l"/>
            <a:r>
              <a:rPr lang="da-DK" sz="9600" b="1" dirty="0">
                <a:latin typeface="Arial" panose="020B0604020202020204" pitchFamily="34" charset="0"/>
                <a:cs typeface="Arial" panose="020B0604020202020204" pitchFamily="34" charset="0"/>
              </a:rPr>
              <a:t>Farvel og tak </a:t>
            </a:r>
          </a:p>
          <a:p>
            <a:pPr lvl="0" algn="l"/>
            <a:endParaRPr lang="da-DK" sz="9600" b="1" dirty="0">
              <a:latin typeface="Arial" panose="020B0604020202020204" pitchFamily="34" charset="0"/>
              <a:cs typeface="Arial" panose="020B0604020202020204" pitchFamily="34" charset="0"/>
            </a:endParaRPr>
          </a:p>
          <a:p>
            <a:pPr lvl="0" algn="l"/>
            <a:r>
              <a:rPr lang="da-DK" sz="9600" b="1" dirty="0">
                <a:latin typeface="Arial" panose="020B0604020202020204" pitchFamily="34" charset="0"/>
                <a:cs typeface="Arial" panose="020B0604020202020204" pitchFamily="34" charset="0"/>
              </a:rPr>
              <a:t>Vel mødt næste år</a:t>
            </a:r>
            <a:endParaRPr lang="da-DK" sz="9600" dirty="0"/>
          </a:p>
        </p:txBody>
      </p:sp>
      <p:pic>
        <p:nvPicPr>
          <p:cNvPr id="4" name="Picture 2" descr="C:\Users\bmp\Pictures\LogoAlene.bmp"/>
          <p:cNvPicPr>
            <a:picLocks noChangeAspect="1" noChangeArrowheads="1"/>
          </p:cNvPicPr>
          <p:nvPr/>
        </p:nvPicPr>
        <p:blipFill>
          <a:blip r:embed="rId2" cstate="print"/>
          <a:stretch>
            <a:fillRect/>
          </a:stretch>
        </p:blipFill>
        <p:spPr bwMode="auto">
          <a:xfrm>
            <a:off x="7182091" y="1243422"/>
            <a:ext cx="4371155" cy="4371155"/>
          </a:xfrm>
          <a:prstGeom prst="rect">
            <a:avLst/>
          </a:prstGeom>
          <a:noFill/>
        </p:spPr>
      </p:pic>
    </p:spTree>
    <p:extLst>
      <p:ext uri="{BB962C8B-B14F-4D97-AF65-F5344CB8AC3E}">
        <p14:creationId xmlns:p14="http://schemas.microsoft.com/office/powerpoint/2010/main" val="32417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Arial" panose="020B0604020202020204" pitchFamily="34" charset="0"/>
                <a:cs typeface="Arial" panose="020B0604020202020204" pitchFamily="34" charset="0"/>
              </a:rPr>
              <a:t>                  Dagsorden- fortsat</a:t>
            </a:r>
            <a:endParaRPr lang="da-DK" dirty="0"/>
          </a:p>
        </p:txBody>
      </p:sp>
      <p:sp>
        <p:nvSpPr>
          <p:cNvPr id="3" name="Pladsholder til indhold 2"/>
          <p:cNvSpPr>
            <a:spLocks noGrp="1"/>
          </p:cNvSpPr>
          <p:nvPr>
            <p:ph idx="1"/>
          </p:nvPr>
        </p:nvSpPr>
        <p:spPr/>
        <p:txBody>
          <a:bodyPr>
            <a:normAutofit/>
          </a:bodyPr>
          <a:lstStyle/>
          <a:p>
            <a:pPr marL="0" lvl="0" indent="0">
              <a:buNone/>
            </a:pPr>
            <a:r>
              <a:rPr lang="da-DK" sz="1500" dirty="0">
                <a:solidFill>
                  <a:prstClr val="black"/>
                </a:solidFill>
                <a:latin typeface="Arial" panose="020B0604020202020204" pitchFamily="34" charset="0"/>
                <a:cs typeface="Arial" panose="020B0604020202020204" pitchFamily="34" charset="0"/>
              </a:rPr>
              <a:t>5. Behandling af eventuelt indkomne forslag</a:t>
            </a:r>
          </a:p>
          <a:p>
            <a:pPr marL="0" lvl="0" indent="0">
              <a:buNone/>
            </a:pPr>
            <a:r>
              <a:rPr lang="da-DK" sz="1500" dirty="0">
                <a:solidFill>
                  <a:prstClr val="black"/>
                </a:solidFill>
                <a:latin typeface="Arial" panose="020B0604020202020204" pitchFamily="34" charset="0"/>
                <a:cs typeface="Arial" panose="020B0604020202020204" pitchFamily="34" charset="0"/>
              </a:rPr>
              <a:t>          </a:t>
            </a:r>
          </a:p>
          <a:p>
            <a:pPr marL="0" lvl="0" indent="0">
              <a:buNone/>
            </a:pPr>
            <a:r>
              <a:rPr lang="da-DK" sz="1500" dirty="0">
                <a:solidFill>
                  <a:prstClr val="black"/>
                </a:solidFill>
                <a:latin typeface="Arial" panose="020B0604020202020204" pitchFamily="34" charset="0"/>
                <a:cs typeface="Arial" panose="020B0604020202020204" pitchFamily="34" charset="0"/>
              </a:rPr>
              <a:t>6. Valg </a:t>
            </a:r>
          </a:p>
          <a:p>
            <a:pPr marL="0" lvl="0" indent="0">
              <a:buNone/>
            </a:pPr>
            <a:r>
              <a:rPr lang="da-DK" sz="1500" dirty="0">
                <a:solidFill>
                  <a:prstClr val="black"/>
                </a:solidFill>
                <a:latin typeface="Arial" panose="020B0604020202020204" pitchFamily="34" charset="0"/>
                <a:cs typeface="Arial" panose="020B0604020202020204" pitchFamily="34" charset="0"/>
              </a:rPr>
              <a:t>            1. Valg af Formand</a:t>
            </a:r>
          </a:p>
          <a:p>
            <a:pPr marL="0" lvl="0" indent="0">
              <a:buNone/>
            </a:pPr>
            <a:r>
              <a:rPr lang="da-DK" sz="1500" dirty="0">
                <a:solidFill>
                  <a:prstClr val="black"/>
                </a:solidFill>
                <a:latin typeface="Arial" panose="020B0604020202020204" pitchFamily="34" charset="0"/>
                <a:cs typeface="Arial" panose="020B0604020202020204" pitchFamily="34" charset="0"/>
              </a:rPr>
              <a:t>	På valg: Lone Jakobsen, modtager genvalg</a:t>
            </a:r>
          </a:p>
          <a:p>
            <a:pPr marL="0" lvl="0" indent="0">
              <a:buNone/>
            </a:pPr>
            <a:r>
              <a:rPr lang="da-DK" sz="1500" dirty="0">
                <a:solidFill>
                  <a:prstClr val="black"/>
                </a:solidFill>
                <a:latin typeface="Arial" panose="020B0604020202020204" pitchFamily="34" charset="0"/>
                <a:cs typeface="Arial" panose="020B0604020202020204" pitchFamily="34" charset="0"/>
              </a:rPr>
              <a:t>            2. Valg 3 bestyrelsesmedlemmer	</a:t>
            </a:r>
          </a:p>
          <a:p>
            <a:pPr marL="0" lvl="0" indent="0">
              <a:buNone/>
            </a:pPr>
            <a:r>
              <a:rPr lang="da-DK" sz="1500" dirty="0">
                <a:solidFill>
                  <a:prstClr val="black"/>
                </a:solidFill>
                <a:latin typeface="Arial" panose="020B0604020202020204" pitchFamily="34" charset="0"/>
                <a:cs typeface="Arial" panose="020B0604020202020204" pitchFamily="34" charset="0"/>
              </a:rPr>
              <a:t>	På valg: Kristian Rahbek, modtager genvalg</a:t>
            </a:r>
          </a:p>
          <a:p>
            <a:pPr marL="0" lvl="0" indent="0">
              <a:buNone/>
            </a:pPr>
            <a:r>
              <a:rPr lang="da-DK" sz="1500" dirty="0">
                <a:solidFill>
                  <a:prstClr val="black"/>
                </a:solidFill>
                <a:latin typeface="Arial" panose="020B0604020202020204" pitchFamily="34" charset="0"/>
                <a:cs typeface="Arial" panose="020B0604020202020204" pitchFamily="34" charset="0"/>
              </a:rPr>
              <a:t>                                Poul Møller Larsen, modtager genvalg </a:t>
            </a:r>
          </a:p>
          <a:p>
            <a:pPr marL="0" lvl="0" indent="0">
              <a:buNone/>
            </a:pPr>
            <a:r>
              <a:rPr lang="da-DK" sz="1500" dirty="0">
                <a:solidFill>
                  <a:prstClr val="black"/>
                </a:solidFill>
                <a:latin typeface="Arial" panose="020B0604020202020204" pitchFamily="34" charset="0"/>
                <a:cs typeface="Arial" panose="020B0604020202020204" pitchFamily="34" charset="0"/>
              </a:rPr>
              <a:t>                                Frank Jonsen </a:t>
            </a:r>
          </a:p>
          <a:p>
            <a:pPr marL="0" lvl="0" indent="0">
              <a:buNone/>
            </a:pPr>
            <a:r>
              <a:rPr lang="da-DK" sz="1500" dirty="0">
                <a:solidFill>
                  <a:prstClr val="black"/>
                </a:solidFill>
                <a:latin typeface="Arial" panose="020B0604020202020204" pitchFamily="34" charset="0"/>
                <a:cs typeface="Arial" panose="020B0604020202020204" pitchFamily="34" charset="0"/>
              </a:rPr>
              <a:t>			</a:t>
            </a:r>
          </a:p>
          <a:p>
            <a:pPr marL="0" lvl="0" indent="0">
              <a:buNone/>
            </a:pPr>
            <a:r>
              <a:rPr lang="da-DK" sz="1500" dirty="0">
                <a:solidFill>
                  <a:prstClr val="black"/>
                </a:solidFill>
                <a:latin typeface="Arial" panose="020B0604020202020204" pitchFamily="34" charset="0"/>
                <a:cs typeface="Arial" panose="020B0604020202020204" pitchFamily="34" charset="0"/>
              </a:rPr>
              <a:t>                  b) Valg af  2 suppleanter til organisationsbestyrelsen for 1 år</a:t>
            </a:r>
          </a:p>
          <a:p>
            <a:pPr marL="0" lvl="0" indent="0">
              <a:buNone/>
            </a:pPr>
            <a:endParaRPr lang="da-DK" sz="1500" dirty="0">
              <a:solidFill>
                <a:prstClr val="black"/>
              </a:solidFill>
              <a:latin typeface="Arial" panose="020B0604020202020204" pitchFamily="34" charset="0"/>
              <a:cs typeface="Arial" panose="020B0604020202020204" pitchFamily="34" charset="0"/>
            </a:endParaRPr>
          </a:p>
          <a:p>
            <a:pPr marL="0" lvl="0" indent="0">
              <a:buNone/>
            </a:pPr>
            <a:endParaRPr lang="da-DK" sz="1500" dirty="0">
              <a:solidFill>
                <a:prstClr val="black"/>
              </a:solidFill>
              <a:latin typeface="Arial" panose="020B0604020202020204" pitchFamily="34" charset="0"/>
              <a:cs typeface="Arial" panose="020B0604020202020204" pitchFamily="34" charset="0"/>
            </a:endParaRPr>
          </a:p>
          <a:p>
            <a:endParaRPr lang="da-DK" dirty="0"/>
          </a:p>
        </p:txBody>
      </p:sp>
      <p:pic>
        <p:nvPicPr>
          <p:cNvPr id="4" name="Billede 3"/>
          <p:cNvPicPr>
            <a:picLocks noChangeAspect="1"/>
          </p:cNvPicPr>
          <p:nvPr/>
        </p:nvPicPr>
        <p:blipFill>
          <a:blip r:embed="rId2"/>
          <a:stretch>
            <a:fillRect/>
          </a:stretch>
        </p:blipFill>
        <p:spPr>
          <a:xfrm>
            <a:off x="127114" y="5975791"/>
            <a:ext cx="725487" cy="719390"/>
          </a:xfrm>
          <a:prstGeom prst="rect">
            <a:avLst/>
          </a:prstGeom>
        </p:spPr>
      </p:pic>
    </p:spTree>
    <p:extLst>
      <p:ext uri="{BB962C8B-B14F-4D97-AF65-F5344CB8AC3E}">
        <p14:creationId xmlns:p14="http://schemas.microsoft.com/office/powerpoint/2010/main" val="203738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Arial" panose="020B0604020202020204" pitchFamily="34" charset="0"/>
                <a:cs typeface="Arial" panose="020B0604020202020204" pitchFamily="34" charset="0"/>
              </a:rPr>
              <a:t>                 Dagsorden- fortsat</a:t>
            </a:r>
            <a:endParaRPr lang="da-DK" dirty="0"/>
          </a:p>
        </p:txBody>
      </p:sp>
      <p:sp>
        <p:nvSpPr>
          <p:cNvPr id="3" name="Pladsholder til indhold 2"/>
          <p:cNvSpPr>
            <a:spLocks noGrp="1"/>
          </p:cNvSpPr>
          <p:nvPr>
            <p:ph idx="1"/>
          </p:nvPr>
        </p:nvSpPr>
        <p:spPr/>
        <p:txBody>
          <a:bodyPr>
            <a:normAutofit/>
          </a:bodyPr>
          <a:lstStyle/>
          <a:p>
            <a:pPr marL="0" lvl="0" indent="0">
              <a:buNone/>
            </a:pPr>
            <a:r>
              <a:rPr lang="da-DK" dirty="0">
                <a:solidFill>
                  <a:prstClr val="black"/>
                </a:solidFill>
                <a:latin typeface="Arial" panose="020B0604020202020204" pitchFamily="34" charset="0"/>
                <a:cs typeface="Arial" panose="020B0604020202020204" pitchFamily="34" charset="0"/>
              </a:rPr>
              <a:t>7. Valg af revisor</a:t>
            </a:r>
          </a:p>
          <a:p>
            <a:pPr marL="0" lvl="0" indent="0">
              <a:buNone/>
            </a:pPr>
            <a:endParaRPr lang="da-DK" dirty="0">
              <a:solidFill>
                <a:prstClr val="black"/>
              </a:solidFill>
              <a:latin typeface="Arial" panose="020B0604020202020204" pitchFamily="34" charset="0"/>
              <a:cs typeface="Arial" panose="020B0604020202020204" pitchFamily="34" charset="0"/>
            </a:endParaRPr>
          </a:p>
          <a:p>
            <a:pPr marL="0" indent="0">
              <a:buNone/>
              <a:tabLst>
                <a:tab pos="270510" algn="l"/>
                <a:tab pos="810260" algn="l"/>
              </a:tabLst>
            </a:pPr>
            <a:r>
              <a:rPr lang="da-DK" dirty="0">
                <a:solidFill>
                  <a:prstClr val="black"/>
                </a:solidFill>
                <a:latin typeface="Arial" panose="020B0604020202020204" pitchFamily="34" charset="0"/>
                <a:cs typeface="Arial" panose="020B0604020202020204" pitchFamily="34" charset="0"/>
              </a:rPr>
              <a:t>8. </a:t>
            </a:r>
            <a:r>
              <a:rPr lang="da-DK" dirty="0">
                <a:effectLst/>
                <a:latin typeface="Arial" panose="020B0604020202020204" pitchFamily="34" charset="0"/>
                <a:ea typeface="Times New Roman" panose="02020603050405020304" pitchFamily="18" charset="0"/>
                <a:cs typeface="Arial" panose="020B0604020202020204" pitchFamily="34" charset="0"/>
              </a:rPr>
              <a:t>Orientering om ændring af afskrivningsperiode for køkken, bad  og carporte under </a:t>
            </a:r>
            <a:r>
              <a:rPr lang="da-DK" dirty="0">
                <a:effectLst/>
                <a:latin typeface="Arial" panose="020B0604020202020204" pitchFamily="34" charset="0"/>
                <a:ea typeface="Times New Roman" panose="02020603050405020304" pitchFamily="18" charset="0"/>
              </a:rPr>
              <a:t>råderetten</a:t>
            </a:r>
            <a:endParaRPr lang="da-DK" dirty="0">
              <a:solidFill>
                <a:prstClr val="black"/>
              </a:solidFill>
              <a:latin typeface="Arial" panose="020B0604020202020204" pitchFamily="34" charset="0"/>
              <a:cs typeface="Arial" panose="020B0604020202020204" pitchFamily="34" charset="0"/>
            </a:endParaRPr>
          </a:p>
          <a:p>
            <a:pPr marL="0" lvl="0" indent="0">
              <a:buNone/>
            </a:pPr>
            <a:endParaRPr lang="da-DK" dirty="0">
              <a:solidFill>
                <a:prstClr val="black"/>
              </a:solidFill>
              <a:latin typeface="Arial" panose="020B0604020202020204" pitchFamily="34" charset="0"/>
              <a:cs typeface="Arial" panose="020B0604020202020204" pitchFamily="34" charset="0"/>
            </a:endParaRPr>
          </a:p>
          <a:p>
            <a:pPr marL="0" lvl="0" indent="0">
              <a:buNone/>
            </a:pPr>
            <a:r>
              <a:rPr lang="da-DK" dirty="0">
                <a:solidFill>
                  <a:prstClr val="black"/>
                </a:solidFill>
                <a:latin typeface="Arial" panose="020B0604020202020204" pitchFamily="34" charset="0"/>
                <a:cs typeface="Arial" panose="020B0604020202020204" pitchFamily="34" charset="0"/>
              </a:rPr>
              <a:t>9. Eventuelt </a:t>
            </a:r>
          </a:p>
          <a:p>
            <a:pPr marL="0" indent="0">
              <a:buNone/>
            </a:pPr>
            <a:endParaRPr lang="da-DK" dirty="0"/>
          </a:p>
        </p:txBody>
      </p:sp>
      <p:pic>
        <p:nvPicPr>
          <p:cNvPr id="4" name="Billede 3"/>
          <p:cNvPicPr>
            <a:picLocks noChangeAspect="1"/>
          </p:cNvPicPr>
          <p:nvPr/>
        </p:nvPicPr>
        <p:blipFill>
          <a:blip r:embed="rId2"/>
          <a:stretch>
            <a:fillRect/>
          </a:stretch>
        </p:blipFill>
        <p:spPr>
          <a:xfrm>
            <a:off x="127114" y="5975791"/>
            <a:ext cx="725487" cy="719390"/>
          </a:xfrm>
          <a:prstGeom prst="rect">
            <a:avLst/>
          </a:prstGeom>
        </p:spPr>
      </p:pic>
    </p:spTree>
    <p:extLst>
      <p:ext uri="{BB962C8B-B14F-4D97-AF65-F5344CB8AC3E}">
        <p14:creationId xmlns:p14="http://schemas.microsoft.com/office/powerpoint/2010/main" val="404112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Billede 1">
            <a:extLst>
              <a:ext uri="{FF2B5EF4-FFF2-40B4-BE49-F238E27FC236}">
                <a16:creationId xmlns:a16="http://schemas.microsoft.com/office/drawing/2014/main" id="{2FBED4CA-4CE9-4A7B-A728-AB441E612116}"/>
              </a:ext>
            </a:extLst>
          </p:cNvPr>
          <p:cNvPicPr>
            <a:picLocks noChangeAspect="1"/>
          </p:cNvPicPr>
          <p:nvPr/>
        </p:nvPicPr>
        <p:blipFill>
          <a:blip r:embed="rId2"/>
          <a:stretch>
            <a:fillRect/>
          </a:stretch>
        </p:blipFill>
        <p:spPr>
          <a:xfrm>
            <a:off x="601134" y="2092635"/>
            <a:ext cx="3195204" cy="2846148"/>
          </a:xfrm>
          <a:prstGeom prst="rect">
            <a:avLst/>
          </a:prstGeom>
        </p:spPr>
      </p:pic>
      <p:sp>
        <p:nvSpPr>
          <p:cNvPr id="4" name="Tekstfelt 3">
            <a:extLst>
              <a:ext uri="{FF2B5EF4-FFF2-40B4-BE49-F238E27FC236}">
                <a16:creationId xmlns:a16="http://schemas.microsoft.com/office/drawing/2014/main" id="{80A63372-A5EE-4B4B-83DA-06D16930B8A5}"/>
              </a:ext>
            </a:extLst>
          </p:cNvPr>
          <p:cNvSpPr txBox="1"/>
          <p:nvPr/>
        </p:nvSpPr>
        <p:spPr>
          <a:xfrm>
            <a:off x="6248400" y="2497257"/>
            <a:ext cx="5105398" cy="3679705"/>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3200" b="1" dirty="0"/>
              <a:t>VALG AF </a:t>
            </a:r>
          </a:p>
          <a:p>
            <a:pPr marL="514350" lvl="0" indent="-228600">
              <a:lnSpc>
                <a:spcPct val="90000"/>
              </a:lnSpc>
              <a:spcAft>
                <a:spcPts val="600"/>
              </a:spcAft>
              <a:buFont typeface="Arial" panose="020B0604020202020204" pitchFamily="34" charset="0"/>
              <a:buChar char="•"/>
            </a:pPr>
            <a:r>
              <a:rPr lang="en-US" sz="3200" dirty="0" err="1"/>
              <a:t>Dirigent</a:t>
            </a:r>
            <a:endParaRPr lang="en-US" sz="3200" dirty="0"/>
          </a:p>
          <a:p>
            <a:pPr marL="514350" lvl="0" indent="-228600">
              <a:lnSpc>
                <a:spcPct val="90000"/>
              </a:lnSpc>
              <a:spcAft>
                <a:spcPts val="600"/>
              </a:spcAft>
              <a:buFont typeface="Arial" panose="020B0604020202020204" pitchFamily="34" charset="0"/>
              <a:buChar char="•"/>
            </a:pPr>
            <a:r>
              <a:rPr lang="en-US" sz="3200" dirty="0"/>
              <a:t>Referent</a:t>
            </a:r>
          </a:p>
          <a:p>
            <a:pPr marL="514350" lvl="0" indent="-228600">
              <a:lnSpc>
                <a:spcPct val="90000"/>
              </a:lnSpc>
              <a:spcAft>
                <a:spcPts val="600"/>
              </a:spcAft>
              <a:buFont typeface="Arial" panose="020B0604020202020204" pitchFamily="34" charset="0"/>
              <a:buChar char="•"/>
            </a:pPr>
            <a:r>
              <a:rPr lang="en-US" sz="3200" dirty="0" err="1"/>
              <a:t>Stemmeudvalg</a:t>
            </a:r>
            <a:endParaRPr lang="en-US" sz="3200" dirty="0"/>
          </a:p>
        </p:txBody>
      </p:sp>
      <p:pic>
        <p:nvPicPr>
          <p:cNvPr id="5" name="Billede 4">
            <a:extLst>
              <a:ext uri="{FF2B5EF4-FFF2-40B4-BE49-F238E27FC236}">
                <a16:creationId xmlns:a16="http://schemas.microsoft.com/office/drawing/2014/main" id="{745B4949-18C1-4928-9A0F-7B1164FE427B}"/>
              </a:ext>
            </a:extLst>
          </p:cNvPr>
          <p:cNvPicPr>
            <a:picLocks noChangeAspect="1"/>
          </p:cNvPicPr>
          <p:nvPr/>
        </p:nvPicPr>
        <p:blipFill>
          <a:blip r:embed="rId3"/>
          <a:stretch>
            <a:fillRect/>
          </a:stretch>
        </p:blipFill>
        <p:spPr>
          <a:xfrm>
            <a:off x="291264" y="5873164"/>
            <a:ext cx="719390" cy="719390"/>
          </a:xfrm>
          <a:prstGeom prst="rect">
            <a:avLst/>
          </a:prstGeom>
        </p:spPr>
      </p:pic>
    </p:spTree>
    <p:extLst>
      <p:ext uri="{BB962C8B-B14F-4D97-AF65-F5344CB8AC3E}">
        <p14:creationId xmlns:p14="http://schemas.microsoft.com/office/powerpoint/2010/main" val="326067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kstfelt 2">
            <a:extLst>
              <a:ext uri="{FF2B5EF4-FFF2-40B4-BE49-F238E27FC236}">
                <a16:creationId xmlns:a16="http://schemas.microsoft.com/office/drawing/2014/main" id="{31388794-1217-4622-ABD4-FEEDF553D7E6}"/>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tx1"/>
                </a:solidFill>
                <a:latin typeface="+mj-lt"/>
                <a:ea typeface="+mj-ea"/>
                <a:cs typeface="+mj-cs"/>
              </a:rPr>
              <a:t>Bestyrelsens årsberetning </a:t>
            </a:r>
            <a:endParaRPr lang="en-US" sz="4400" b="1" kern="1200">
              <a:solidFill>
                <a:schemeClr val="tx1"/>
              </a:solidFill>
              <a:effectLst>
                <a:outerShdw blurRad="38100" dist="38100" dir="2700000" algn="tl">
                  <a:srgbClr val="000000">
                    <a:alpha val="43137"/>
                  </a:srgbClr>
                </a:outerShdw>
              </a:effectLst>
              <a:latin typeface="+mj-lt"/>
              <a:ea typeface="+mj-ea"/>
              <a:cs typeface="+mj-cs"/>
            </a:endParaRPr>
          </a:p>
        </p:txBody>
      </p:sp>
      <p:pic>
        <p:nvPicPr>
          <p:cNvPr id="2" name="Billede 1">
            <a:extLst>
              <a:ext uri="{FF2B5EF4-FFF2-40B4-BE49-F238E27FC236}">
                <a16:creationId xmlns:a16="http://schemas.microsoft.com/office/drawing/2014/main" id="{4AB40E25-32AC-4FAE-97F0-95619607FE33}"/>
              </a:ext>
            </a:extLst>
          </p:cNvPr>
          <p:cNvPicPr>
            <a:picLocks noChangeAspect="1"/>
          </p:cNvPicPr>
          <p:nvPr/>
        </p:nvPicPr>
        <p:blipFill>
          <a:blip r:embed="rId2"/>
          <a:stretch>
            <a:fillRect/>
          </a:stretch>
        </p:blipFill>
        <p:spPr>
          <a:xfrm>
            <a:off x="6606253" y="957860"/>
            <a:ext cx="4942280" cy="4942280"/>
          </a:xfrm>
          <a:prstGeom prst="rect">
            <a:avLst/>
          </a:prstGeom>
        </p:spPr>
      </p:pic>
      <p:pic>
        <p:nvPicPr>
          <p:cNvPr id="4" name="Billede 3">
            <a:extLst>
              <a:ext uri="{FF2B5EF4-FFF2-40B4-BE49-F238E27FC236}">
                <a16:creationId xmlns:a16="http://schemas.microsoft.com/office/drawing/2014/main" id="{2D22D035-88CE-4929-AB99-E32B3EF4ACBA}"/>
              </a:ext>
            </a:extLst>
          </p:cNvPr>
          <p:cNvPicPr>
            <a:picLocks noChangeAspect="1"/>
          </p:cNvPicPr>
          <p:nvPr/>
        </p:nvPicPr>
        <p:blipFill>
          <a:blip r:embed="rId3"/>
          <a:stretch>
            <a:fillRect/>
          </a:stretch>
        </p:blipFill>
        <p:spPr>
          <a:xfrm>
            <a:off x="183230" y="5981516"/>
            <a:ext cx="719390" cy="719390"/>
          </a:xfrm>
          <a:prstGeom prst="rect">
            <a:avLst/>
          </a:prstGeom>
        </p:spPr>
      </p:pic>
    </p:spTree>
    <p:extLst>
      <p:ext uri="{BB962C8B-B14F-4D97-AF65-F5344CB8AC3E}">
        <p14:creationId xmlns:p14="http://schemas.microsoft.com/office/powerpoint/2010/main" val="218336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1388794-1217-4622-ABD4-FEEDF553D7E6}"/>
              </a:ext>
            </a:extLst>
          </p:cNvPr>
          <p:cNvSpPr txBox="1"/>
          <p:nvPr/>
        </p:nvSpPr>
        <p:spPr>
          <a:xfrm>
            <a:off x="640429" y="1166881"/>
            <a:ext cx="11286875" cy="646331"/>
          </a:xfrm>
          <a:prstGeom prst="rect">
            <a:avLst/>
          </a:prstGeom>
          <a:noFill/>
        </p:spPr>
        <p:txBody>
          <a:bodyPr wrap="square">
            <a:spAutoFit/>
          </a:bodyPr>
          <a:lstStyle/>
          <a:p>
            <a:pPr algn="ctr"/>
            <a:r>
              <a:rPr lang="da-DK" sz="3600" b="1" dirty="0">
                <a:latin typeface="Arial" panose="020B0604020202020204" pitchFamily="34" charset="0"/>
                <a:cs typeface="Arial" panose="020B0604020202020204" pitchFamily="34" charset="0"/>
              </a:rPr>
              <a:t>Boligorganisationens regnskab 2021/22</a:t>
            </a:r>
            <a:endParaRPr lang="da-DK" sz="3600" b="1" dirty="0">
              <a:effectLst>
                <a:outerShdw blurRad="38100" dist="38100" dir="2700000" algn="tl">
                  <a:srgbClr val="000000">
                    <a:alpha val="43137"/>
                  </a:srgbClr>
                </a:outerShdw>
              </a:effectLst>
            </a:endParaRPr>
          </a:p>
        </p:txBody>
      </p:sp>
      <p:pic>
        <p:nvPicPr>
          <p:cNvPr id="4" name="Billede 3">
            <a:extLst>
              <a:ext uri="{FF2B5EF4-FFF2-40B4-BE49-F238E27FC236}">
                <a16:creationId xmlns:a16="http://schemas.microsoft.com/office/drawing/2014/main" id="{2D22D035-88CE-4929-AB99-E32B3EF4ACBA}"/>
              </a:ext>
            </a:extLst>
          </p:cNvPr>
          <p:cNvPicPr>
            <a:picLocks noChangeAspect="1"/>
          </p:cNvPicPr>
          <p:nvPr/>
        </p:nvPicPr>
        <p:blipFill>
          <a:blip r:embed="rId2"/>
          <a:stretch>
            <a:fillRect/>
          </a:stretch>
        </p:blipFill>
        <p:spPr>
          <a:xfrm>
            <a:off x="148138" y="5991347"/>
            <a:ext cx="719390" cy="719390"/>
          </a:xfrm>
          <a:prstGeom prst="rect">
            <a:avLst/>
          </a:prstGeom>
        </p:spPr>
      </p:pic>
      <p:pic>
        <p:nvPicPr>
          <p:cNvPr id="5" name="Billede 4">
            <a:extLst>
              <a:ext uri="{FF2B5EF4-FFF2-40B4-BE49-F238E27FC236}">
                <a16:creationId xmlns:a16="http://schemas.microsoft.com/office/drawing/2014/main" id="{C77D835E-08EB-4747-96CD-A99F3E9C92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8674" y="2310064"/>
            <a:ext cx="4484499" cy="4040978"/>
          </a:xfrm>
          <a:prstGeom prst="rect">
            <a:avLst/>
          </a:prstGeom>
        </p:spPr>
      </p:pic>
    </p:spTree>
    <p:extLst>
      <p:ext uri="{BB962C8B-B14F-4D97-AF65-F5344CB8AC3E}">
        <p14:creationId xmlns:p14="http://schemas.microsoft.com/office/powerpoint/2010/main" val="140757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2022/23</a:t>
            </a:r>
            <a:endParaRPr lang="da-DK" dirty="0"/>
          </a:p>
        </p:txBody>
      </p:sp>
      <p:sp>
        <p:nvSpPr>
          <p:cNvPr id="3" name="Pladsholder til indhold 2"/>
          <p:cNvSpPr>
            <a:spLocks noGrp="1"/>
          </p:cNvSpPr>
          <p:nvPr>
            <p:ph idx="1"/>
          </p:nvPr>
        </p:nvSpPr>
        <p:spPr>
          <a:xfrm>
            <a:off x="1295400" y="1633601"/>
            <a:ext cx="10515600" cy="4351338"/>
          </a:xfrm>
        </p:spPr>
        <p:txBody>
          <a:bodyPr>
            <a:normAutofit fontScale="47500" lnSpcReduction="20000"/>
          </a:bodyPr>
          <a:lstStyle/>
          <a:p>
            <a:pPr marL="0" indent="0">
              <a:buNone/>
            </a:pPr>
            <a:r>
              <a:rPr lang="da-DK" sz="3200" b="1" dirty="0">
                <a:solidFill>
                  <a:srgbClr val="000000"/>
                </a:solidFill>
                <a:latin typeface="Arial" pitchFamily="34" charset="0"/>
                <a:cs typeface="Arial" pitchFamily="34" charset="0"/>
              </a:rPr>
              <a:t>Resultatopgørelsen</a:t>
            </a:r>
          </a:p>
          <a:p>
            <a:pPr marL="0" indent="0">
              <a:buNone/>
            </a:pPr>
            <a:endParaRPr lang="da-DK" sz="2400" dirty="0">
              <a:solidFill>
                <a:srgbClr val="000000"/>
              </a:solidFill>
              <a:latin typeface="Arial" pitchFamily="34" charset="0"/>
              <a:cs typeface="Arial" pitchFamily="34" charset="0"/>
            </a:endParaRPr>
          </a:p>
          <a:p>
            <a:pPr>
              <a:buClrTx/>
              <a:buFont typeface="Wingdings" panose="05000000000000000000" pitchFamily="2" charset="2"/>
              <a:buChar char="Ø"/>
            </a:pPr>
            <a:r>
              <a:rPr lang="da-DK" sz="2900" dirty="0">
                <a:solidFill>
                  <a:schemeClr val="tx2">
                    <a:lumMod val="10000"/>
                  </a:schemeClr>
                </a:solidFill>
                <a:latin typeface="Arial" pitchFamily="34" charset="0"/>
                <a:cs typeface="Arial" pitchFamily="34" charset="0"/>
              </a:rPr>
              <a:t>Årets resultat er et overskud på 291.000 kr. </a:t>
            </a:r>
            <a:br>
              <a:rPr lang="da-DK" sz="2900" dirty="0">
                <a:solidFill>
                  <a:schemeClr val="tx2">
                    <a:lumMod val="10000"/>
                  </a:schemeClr>
                </a:solidFill>
                <a:latin typeface="Arial" pitchFamily="34" charset="0"/>
                <a:cs typeface="Arial" pitchFamily="34" charset="0"/>
              </a:rPr>
            </a:br>
            <a:endParaRPr lang="da-DK" sz="2900" dirty="0">
              <a:solidFill>
                <a:schemeClr val="tx2">
                  <a:lumMod val="10000"/>
                </a:schemeClr>
              </a:solidFill>
              <a:latin typeface="Arial" pitchFamily="34" charset="0"/>
              <a:cs typeface="Arial" pitchFamily="34" charset="0"/>
            </a:endParaRPr>
          </a:p>
          <a:p>
            <a:pPr>
              <a:buClrTx/>
              <a:buFont typeface="Wingdings" panose="05000000000000000000" pitchFamily="2" charset="2"/>
              <a:buChar char="Ø"/>
            </a:pPr>
            <a:r>
              <a:rPr lang="da-DK" sz="2900" dirty="0">
                <a:solidFill>
                  <a:schemeClr val="tx2">
                    <a:lumMod val="10000"/>
                  </a:schemeClr>
                </a:solidFill>
                <a:latin typeface="Arial" pitchFamily="34" charset="0"/>
                <a:cs typeface="Arial" pitchFamily="34" charset="0"/>
              </a:rPr>
              <a:t>Den primære årsag til årets overskud er: </a:t>
            </a:r>
          </a:p>
          <a:p>
            <a:r>
              <a:rPr lang="da-DK" sz="2900" dirty="0">
                <a:solidFill>
                  <a:schemeClr val="tx2">
                    <a:lumMod val="10000"/>
                  </a:schemeClr>
                </a:solidFill>
                <a:latin typeface="Arial" pitchFamily="34" charset="0"/>
                <a:cs typeface="Arial" pitchFamily="34" charset="0"/>
              </a:rPr>
              <a:t>Positiv forrentning af arbejdskapitalen på 2,248% - svarende til 186.000 kr.</a:t>
            </a:r>
          </a:p>
          <a:p>
            <a:r>
              <a:rPr lang="da-DK" sz="2900" dirty="0">
                <a:solidFill>
                  <a:schemeClr val="tx2">
                    <a:lumMod val="10000"/>
                  </a:schemeClr>
                </a:solidFill>
                <a:latin typeface="Arial" pitchFamily="34" charset="0"/>
                <a:cs typeface="Arial" pitchFamily="34" charset="0"/>
              </a:rPr>
              <a:t>Kursgevinst  på obligationer på 78.000 kr.</a:t>
            </a:r>
          </a:p>
          <a:p>
            <a:r>
              <a:rPr lang="da-DK" sz="2900" dirty="0">
                <a:solidFill>
                  <a:schemeClr val="tx2">
                    <a:lumMod val="10000"/>
                  </a:schemeClr>
                </a:solidFill>
                <a:latin typeface="Arial" pitchFamily="34" charset="0"/>
                <a:cs typeface="Arial" pitchFamily="34" charset="0"/>
              </a:rPr>
              <a:t>Reguleringer vedr. tidligere år på 70.000 kr. </a:t>
            </a:r>
          </a:p>
          <a:p>
            <a:r>
              <a:rPr lang="da-DK" sz="2900" dirty="0">
                <a:solidFill>
                  <a:schemeClr val="tx2">
                    <a:lumMod val="10000"/>
                  </a:schemeClr>
                </a:solidFill>
                <a:latin typeface="Arial" pitchFamily="34" charset="0"/>
                <a:cs typeface="Arial" pitchFamily="34" charset="0"/>
              </a:rPr>
              <a:t>Større indtægt fra administrationsbidrag på 7.000 kr.</a:t>
            </a:r>
          </a:p>
          <a:p>
            <a:r>
              <a:rPr lang="da-DK" sz="2900" dirty="0">
                <a:solidFill>
                  <a:schemeClr val="tx2">
                    <a:lumMod val="10000"/>
                  </a:schemeClr>
                </a:solidFill>
                <a:latin typeface="Arial" pitchFamily="34" charset="0"/>
                <a:cs typeface="Arial" pitchFamily="34" charset="0"/>
              </a:rPr>
              <a:t>Det modsvares af øgede bruttoadministrationsudgifter på 50.000 kr. Nettooverskuddet udgør derfor 291.000 kr.</a:t>
            </a:r>
          </a:p>
          <a:p>
            <a:pPr>
              <a:lnSpc>
                <a:spcPct val="170000"/>
              </a:lnSpc>
              <a:buClrTx/>
              <a:buFont typeface="Wingdings" panose="05000000000000000000" pitchFamily="2" charset="2"/>
              <a:buChar char="Ø"/>
            </a:pPr>
            <a:r>
              <a:rPr lang="da-DK" sz="2900" dirty="0">
                <a:solidFill>
                  <a:schemeClr val="tx2">
                    <a:lumMod val="10000"/>
                  </a:schemeClr>
                </a:solidFill>
                <a:latin typeface="Arial" pitchFamily="34" charset="0"/>
                <a:cs typeface="Arial" pitchFamily="34" charset="0"/>
              </a:rPr>
              <a:t>Bruttoadministrationsudgifterne udgør 6.408.751 kr. Svarende til en overskridelse på ca. 50.000 kr. i forhold til budget.</a:t>
            </a:r>
          </a:p>
          <a:p>
            <a:pPr>
              <a:buClrTx/>
              <a:buFont typeface="Wingdings" panose="05000000000000000000" pitchFamily="2" charset="2"/>
              <a:buChar char="Ø"/>
            </a:pPr>
            <a:r>
              <a:rPr lang="da-DK" sz="2900" dirty="0">
                <a:solidFill>
                  <a:schemeClr val="tx2">
                    <a:lumMod val="10000"/>
                  </a:schemeClr>
                </a:solidFill>
                <a:latin typeface="Arial" pitchFamily="34" charset="0"/>
                <a:cs typeface="Arial" pitchFamily="34" charset="0"/>
              </a:rPr>
              <a:t>Overskridelsen kan henføres til personaleudgifter, som er 103.000 kr. over budget, samt kontorholdsudgifter, som er 32.000 over budget. Der er generelt realiseret besparelser på øvrige omkostningsarter.</a:t>
            </a:r>
          </a:p>
          <a:p>
            <a:pPr>
              <a:lnSpc>
                <a:spcPct val="170000"/>
              </a:lnSpc>
              <a:buClrTx/>
              <a:buFont typeface="Wingdings" panose="05000000000000000000" pitchFamily="2" charset="2"/>
              <a:buChar char="Ø"/>
            </a:pPr>
            <a:r>
              <a:rPr lang="da-DK" sz="2900" dirty="0">
                <a:solidFill>
                  <a:schemeClr val="tx2">
                    <a:lumMod val="10000"/>
                  </a:schemeClr>
                </a:solidFill>
                <a:latin typeface="Arial" pitchFamily="34" charset="0"/>
                <a:cs typeface="Arial" pitchFamily="34" charset="0"/>
              </a:rPr>
              <a:t>Administrationsbidrag pr. lejemålsenhed udgør 4.002 kr. (heraf 3.062,50 kr. til RandersBolig). Administrationsbidraget ligger fortsat under benchmark på 4.195 kr., hvilket er tilfredsstillende.</a:t>
            </a:r>
            <a:endParaRPr lang="da-DK" dirty="0">
              <a:solidFill>
                <a:schemeClr val="tx2">
                  <a:lumMod val="10000"/>
                </a:schemeClr>
              </a:solidFill>
              <a:latin typeface="Arial" pitchFamily="34" charset="0"/>
              <a:cs typeface="Arial" pitchFamily="34" charset="0"/>
            </a:endParaRPr>
          </a:p>
          <a:p>
            <a:endParaRPr lang="da-DK" dirty="0"/>
          </a:p>
        </p:txBody>
      </p:sp>
      <p:pic>
        <p:nvPicPr>
          <p:cNvPr id="4" name="Billede 3"/>
          <p:cNvPicPr>
            <a:picLocks noChangeAspect="1"/>
          </p:cNvPicPr>
          <p:nvPr/>
        </p:nvPicPr>
        <p:blipFill>
          <a:blip r:embed="rId2"/>
          <a:stretch>
            <a:fillRect/>
          </a:stretch>
        </p:blipFill>
        <p:spPr>
          <a:xfrm>
            <a:off x="240761" y="5803361"/>
            <a:ext cx="719390" cy="719390"/>
          </a:xfrm>
          <a:prstGeom prst="rect">
            <a:avLst/>
          </a:prstGeom>
        </p:spPr>
      </p:pic>
    </p:spTree>
    <p:extLst>
      <p:ext uri="{BB962C8B-B14F-4D97-AF65-F5344CB8AC3E}">
        <p14:creationId xmlns:p14="http://schemas.microsoft.com/office/powerpoint/2010/main" val="399051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Boligorganisationens regnskab 2022/23</a:t>
            </a:r>
            <a:endParaRPr lang="da-DK" dirty="0"/>
          </a:p>
        </p:txBody>
      </p:sp>
      <p:sp>
        <p:nvSpPr>
          <p:cNvPr id="3" name="Pladsholder til indhold 2"/>
          <p:cNvSpPr>
            <a:spLocks noGrp="1"/>
          </p:cNvSpPr>
          <p:nvPr>
            <p:ph idx="1"/>
          </p:nvPr>
        </p:nvSpPr>
        <p:spPr/>
        <p:txBody>
          <a:bodyPr>
            <a:normAutofit/>
          </a:bodyPr>
          <a:lstStyle/>
          <a:p>
            <a:pPr marL="0" indent="0">
              <a:buNone/>
            </a:pPr>
            <a:endParaRPr lang="da-DK" sz="1800" b="1" dirty="0">
              <a:latin typeface="Arial" panose="020B0604020202020204" pitchFamily="34" charset="0"/>
              <a:cs typeface="Arial" panose="020B0604020202020204" pitchFamily="34" charset="0"/>
            </a:endParaRPr>
          </a:p>
        </p:txBody>
      </p:sp>
      <p:graphicFrame>
        <p:nvGraphicFramePr>
          <p:cNvPr id="4" name="Tabel 3"/>
          <p:cNvGraphicFramePr>
            <a:graphicFrameLocks noGrp="1"/>
          </p:cNvGraphicFramePr>
          <p:nvPr/>
        </p:nvGraphicFramePr>
        <p:xfrm>
          <a:off x="826168" y="1820775"/>
          <a:ext cx="10539664" cy="4595840"/>
        </p:xfrm>
        <a:graphic>
          <a:graphicData uri="http://schemas.openxmlformats.org/drawingml/2006/table">
            <a:tbl>
              <a:tblPr firstRow="1" bandRow="1">
                <a:tableStyleId>{93296810-A885-4BE3-A3E7-6D5BEEA58F35}</a:tableStyleId>
              </a:tblPr>
              <a:tblGrid>
                <a:gridCol w="7890604">
                  <a:extLst>
                    <a:ext uri="{9D8B030D-6E8A-4147-A177-3AD203B41FA5}">
                      <a16:colId xmlns:a16="http://schemas.microsoft.com/office/drawing/2014/main" val="20000"/>
                    </a:ext>
                  </a:extLst>
                </a:gridCol>
                <a:gridCol w="2649060">
                  <a:extLst>
                    <a:ext uri="{9D8B030D-6E8A-4147-A177-3AD203B41FA5}">
                      <a16:colId xmlns:a16="http://schemas.microsoft.com/office/drawing/2014/main" val="20001"/>
                    </a:ext>
                  </a:extLst>
                </a:gridCol>
              </a:tblGrid>
              <a:tr h="395576">
                <a:tc>
                  <a:txBody>
                    <a:bodyPr/>
                    <a:lstStyle/>
                    <a:p>
                      <a:pPr marL="285750" indent="-285750">
                        <a:buFont typeface="Arial" panose="020B0604020202020204" pitchFamily="34" charset="0"/>
                        <a:buChar char="•"/>
                      </a:pPr>
                      <a:r>
                        <a:rPr lang="da-DK" sz="1800" b="1" dirty="0">
                          <a:solidFill>
                            <a:schemeClr val="tx1"/>
                          </a:solidFill>
                          <a:latin typeface="Arial" panose="020B0604020202020204" pitchFamily="34" charset="0"/>
                          <a:cs typeface="Arial" panose="020B0604020202020204" pitchFamily="34" charset="0"/>
                        </a:rPr>
                        <a:t>Ekstraordinære udgifter der dækkes af dispositionsfonden </a:t>
                      </a:r>
                      <a:endParaRPr lang="da-DK"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endParaRPr lang="da-DK"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0"/>
                  </a:ext>
                </a:extLst>
              </a:tr>
              <a:tr h="395576">
                <a:tc>
                  <a:txBody>
                    <a:bodyPr/>
                    <a:lstStyle/>
                    <a:p>
                      <a:r>
                        <a:rPr lang="da-DK" dirty="0">
                          <a:solidFill>
                            <a:schemeClr val="tx1"/>
                          </a:solidFill>
                          <a:latin typeface="Arial" panose="020B0604020202020204" pitchFamily="34" charset="0"/>
                          <a:cs typeface="Arial" panose="020B0604020202020204" pitchFamily="34" charset="0"/>
                        </a:rPr>
                        <a:t>Afdeling 11 tilskud</a:t>
                      </a:r>
                    </a:p>
                    <a:p>
                      <a:r>
                        <a:rPr lang="da-DK" dirty="0">
                          <a:solidFill>
                            <a:schemeClr val="tx1"/>
                          </a:solidFill>
                          <a:latin typeface="Arial" panose="020B0604020202020204" pitchFamily="34" charset="0"/>
                          <a:cs typeface="Arial" panose="020B0604020202020204" pitchFamily="34" charset="0"/>
                        </a:rPr>
                        <a:t>Afdeling 6 andel af udskiftning af vinduer og ventilation</a:t>
                      </a:r>
                    </a:p>
                  </a:txBody>
                  <a:tcPr>
                    <a:solidFill>
                      <a:schemeClr val="accent6">
                        <a:lumMod val="20000"/>
                        <a:lumOff val="80000"/>
                      </a:schemeClr>
                    </a:solidFill>
                  </a:tcPr>
                </a:tc>
                <a:tc>
                  <a:txBody>
                    <a:bodyPr/>
                    <a:lstStyle/>
                    <a:p>
                      <a:r>
                        <a:rPr lang="da-DK" dirty="0">
                          <a:solidFill>
                            <a:schemeClr val="tx1"/>
                          </a:solidFill>
                          <a:latin typeface="Arial" panose="020B0604020202020204" pitchFamily="34" charset="0"/>
                          <a:cs typeface="Arial" panose="020B0604020202020204" pitchFamily="34" charset="0"/>
                        </a:rPr>
                        <a:t> 1.224.876 kr.</a:t>
                      </a:r>
                    </a:p>
                    <a:p>
                      <a:r>
                        <a:rPr lang="da-DK" dirty="0">
                          <a:solidFill>
                            <a:schemeClr val="tx1"/>
                          </a:solidFill>
                          <a:latin typeface="Arial" panose="020B0604020202020204" pitchFamily="34" charset="0"/>
                          <a:cs typeface="Arial" panose="020B0604020202020204" pitchFamily="34" charset="0"/>
                        </a:rPr>
                        <a:t>    319.907 kr.</a:t>
                      </a:r>
                    </a:p>
                  </a:txBody>
                  <a:tcPr>
                    <a:solidFill>
                      <a:schemeClr val="accent6">
                        <a:lumMod val="20000"/>
                        <a:lumOff val="80000"/>
                      </a:schemeClr>
                    </a:solidFill>
                  </a:tcPr>
                </a:tc>
                <a:extLst>
                  <a:ext uri="{0D108BD9-81ED-4DB2-BD59-A6C34878D82A}">
                    <a16:rowId xmlns:a16="http://schemas.microsoft.com/office/drawing/2014/main" val="10001"/>
                  </a:ext>
                </a:extLst>
              </a:tr>
              <a:tr h="395576">
                <a:tc>
                  <a:txBody>
                    <a:bodyPr/>
                    <a:lstStyle/>
                    <a:p>
                      <a:r>
                        <a:rPr lang="da-DK" dirty="0">
                          <a:latin typeface="Arial" panose="020B0604020202020204" pitchFamily="34" charset="0"/>
                          <a:cs typeface="Arial" panose="020B0604020202020204" pitchFamily="34" charset="0"/>
                        </a:rPr>
                        <a:t>Medfinansiering helhedsplan</a:t>
                      </a:r>
                    </a:p>
                  </a:txBody>
                  <a:tcPr/>
                </a:tc>
                <a:tc>
                  <a:txBody>
                    <a:bodyPr/>
                    <a:lstStyle/>
                    <a:p>
                      <a:r>
                        <a:rPr lang="da-DK" dirty="0">
                          <a:latin typeface="Arial" panose="020B0604020202020204" pitchFamily="34" charset="0"/>
                          <a:cs typeface="Arial" panose="020B0604020202020204" pitchFamily="34" charset="0"/>
                        </a:rPr>
                        <a:t>      12.000 kr.</a:t>
                      </a:r>
                    </a:p>
                  </a:txBody>
                  <a:tcPr/>
                </a:tc>
                <a:extLst>
                  <a:ext uri="{0D108BD9-81ED-4DB2-BD59-A6C34878D82A}">
                    <a16:rowId xmlns:a16="http://schemas.microsoft.com/office/drawing/2014/main" val="10002"/>
                  </a:ext>
                </a:extLst>
              </a:tr>
              <a:tr h="395576">
                <a:tc>
                  <a:txBody>
                    <a:bodyPr/>
                    <a:lstStyle/>
                    <a:p>
                      <a:r>
                        <a:rPr lang="da-DK" dirty="0">
                          <a:solidFill>
                            <a:schemeClr val="tx1"/>
                          </a:solidFill>
                          <a:latin typeface="Arial" panose="020B0604020202020204" pitchFamily="34" charset="0"/>
                          <a:cs typeface="Arial" panose="020B0604020202020204" pitchFamily="34" charset="0"/>
                        </a:rPr>
                        <a:t>Tilskud afd. 14 (hjemfald)</a:t>
                      </a:r>
                    </a:p>
                  </a:txBody>
                  <a:tcPr/>
                </a:tc>
                <a:tc>
                  <a:txBody>
                    <a:bodyPr/>
                    <a:lstStyle/>
                    <a:p>
                      <a:r>
                        <a:rPr lang="da-DK" dirty="0">
                          <a:solidFill>
                            <a:schemeClr val="tx1"/>
                          </a:solidFill>
                          <a:latin typeface="Arial" panose="020B0604020202020204" pitchFamily="34" charset="0"/>
                          <a:cs typeface="Arial" panose="020B0604020202020204" pitchFamily="34" charset="0"/>
                        </a:rPr>
                        <a:t>        7.278 kr.</a:t>
                      </a:r>
                    </a:p>
                  </a:txBody>
                  <a:tcPr/>
                </a:tc>
                <a:extLst>
                  <a:ext uri="{0D108BD9-81ED-4DB2-BD59-A6C34878D82A}">
                    <a16:rowId xmlns:a16="http://schemas.microsoft.com/office/drawing/2014/main" val="10003"/>
                  </a:ext>
                </a:extLst>
              </a:tr>
              <a:tr h="395576">
                <a:tc>
                  <a:txBody>
                    <a:bodyPr/>
                    <a:lstStyle/>
                    <a:p>
                      <a:r>
                        <a:rPr lang="da-DK" u="none" dirty="0">
                          <a:solidFill>
                            <a:schemeClr val="tx1"/>
                          </a:solidFill>
                          <a:latin typeface="Arial" panose="020B0604020202020204" pitchFamily="34" charset="0"/>
                          <a:cs typeface="Arial" panose="020B0604020202020204" pitchFamily="34" charset="0"/>
                        </a:rPr>
                        <a:t>Screeningsnotater afd. 1, 6, 9 og 13</a:t>
                      </a:r>
                    </a:p>
                  </a:txBody>
                  <a:tcPr/>
                </a:tc>
                <a:tc>
                  <a:txBody>
                    <a:bodyPr/>
                    <a:lstStyle/>
                    <a:p>
                      <a:r>
                        <a:rPr lang="da-DK" u="sng" dirty="0">
                          <a:solidFill>
                            <a:schemeClr val="tx1"/>
                          </a:solidFill>
                          <a:latin typeface="Arial" panose="020B0604020202020204" pitchFamily="34" charset="0"/>
                          <a:cs typeface="Arial" panose="020B0604020202020204" pitchFamily="34" charset="0"/>
                        </a:rPr>
                        <a:t>    180.866 </a:t>
                      </a:r>
                      <a:r>
                        <a:rPr lang="da-DK" u="sng" baseline="0" dirty="0">
                          <a:solidFill>
                            <a:schemeClr val="tx1"/>
                          </a:solidFill>
                          <a:latin typeface="Arial" panose="020B0604020202020204" pitchFamily="34" charset="0"/>
                          <a:cs typeface="Arial" panose="020B0604020202020204" pitchFamily="34" charset="0"/>
                        </a:rPr>
                        <a:t>kr.</a:t>
                      </a:r>
                      <a:endParaRPr lang="da-DK" u="sng"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95576">
                <a:tc>
                  <a:txBody>
                    <a:bodyPr/>
                    <a:lstStyle/>
                    <a:p>
                      <a:r>
                        <a:rPr lang="da-DK" u="none" dirty="0">
                          <a:solidFill>
                            <a:schemeClr val="tx1"/>
                          </a:solidFill>
                          <a:latin typeface="Arial" panose="020B0604020202020204" pitchFamily="34" charset="0"/>
                          <a:cs typeface="Arial" panose="020B0604020202020204" pitchFamily="34" charset="0"/>
                        </a:rPr>
                        <a:t>I alt </a:t>
                      </a:r>
                    </a:p>
                  </a:txBody>
                  <a:tcPr/>
                </a:tc>
                <a:tc>
                  <a:txBody>
                    <a:bodyPr/>
                    <a:lstStyle/>
                    <a:p>
                      <a:r>
                        <a:rPr lang="da-DK" u="none" dirty="0">
                          <a:solidFill>
                            <a:schemeClr val="tx1"/>
                          </a:solidFill>
                          <a:latin typeface="Arial" panose="020B0604020202020204" pitchFamily="34" charset="0"/>
                          <a:cs typeface="Arial" panose="020B0604020202020204" pitchFamily="34" charset="0"/>
                        </a:rPr>
                        <a:t> 1.744.926 kr.</a:t>
                      </a:r>
                    </a:p>
                  </a:txBody>
                  <a:tcPr/>
                </a:tc>
                <a:extLst>
                  <a:ext uri="{0D108BD9-81ED-4DB2-BD59-A6C34878D82A}">
                    <a16:rowId xmlns:a16="http://schemas.microsoft.com/office/drawing/2014/main" val="10006"/>
                  </a:ext>
                </a:extLst>
              </a:tr>
              <a:tr h="395576">
                <a:tc>
                  <a:txBody>
                    <a:bodyPr/>
                    <a:lstStyle/>
                    <a:p>
                      <a:endParaRPr lang="da-DK" u="none" dirty="0">
                        <a:solidFill>
                          <a:schemeClr val="tx1"/>
                        </a:solidFill>
                        <a:latin typeface="Arial" panose="020B0604020202020204" pitchFamily="34" charset="0"/>
                        <a:cs typeface="Arial" panose="020B0604020202020204" pitchFamily="34" charset="0"/>
                      </a:endParaRPr>
                    </a:p>
                  </a:txBody>
                  <a:tcPr/>
                </a:tc>
                <a:tc>
                  <a:txBody>
                    <a:bodyPr/>
                    <a:lstStyle/>
                    <a:p>
                      <a:endParaRPr lang="da-DK" u="sng"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5576">
                <a:tc>
                  <a:txBody>
                    <a:bodyPr/>
                    <a:lstStyle/>
                    <a:p>
                      <a:r>
                        <a:rPr lang="da-DK" u="none" dirty="0">
                          <a:solidFill>
                            <a:schemeClr val="tx1"/>
                          </a:solidFill>
                          <a:latin typeface="Arial" panose="020B0604020202020204" pitchFamily="34" charset="0"/>
                          <a:cs typeface="Arial" panose="020B0604020202020204" pitchFamily="34" charset="0"/>
                        </a:rPr>
                        <a:t>Tilskud til tab ved lejeledighed</a:t>
                      </a:r>
                    </a:p>
                  </a:txBody>
                  <a:tcPr/>
                </a:tc>
                <a:tc>
                  <a:txBody>
                    <a:bodyPr/>
                    <a:lstStyle/>
                    <a:p>
                      <a:r>
                        <a:rPr lang="da-DK" u="none" baseline="0" dirty="0">
                          <a:solidFill>
                            <a:schemeClr val="tx1"/>
                          </a:solidFill>
                          <a:latin typeface="Arial" panose="020B0604020202020204" pitchFamily="34" charset="0"/>
                          <a:cs typeface="Arial" panose="020B0604020202020204" pitchFamily="34" charset="0"/>
                        </a:rPr>
                        <a:t>    970.284 kr. </a:t>
                      </a:r>
                      <a:endParaRPr lang="da-DK" u="non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95576">
                <a:tc>
                  <a:txBody>
                    <a:bodyPr/>
                    <a:lstStyle/>
                    <a:p>
                      <a:r>
                        <a:rPr lang="da-DK" u="none" dirty="0">
                          <a:solidFill>
                            <a:schemeClr val="tx1"/>
                          </a:solidFill>
                          <a:latin typeface="Arial" panose="020B0604020202020204" pitchFamily="34" charset="0"/>
                          <a:cs typeface="Arial" panose="020B0604020202020204" pitchFamily="34" charset="0"/>
                        </a:rPr>
                        <a:t>Tilskud</a:t>
                      </a:r>
                      <a:r>
                        <a:rPr lang="da-DK" u="none" baseline="0" dirty="0">
                          <a:solidFill>
                            <a:schemeClr val="tx1"/>
                          </a:solidFill>
                          <a:latin typeface="Arial" panose="020B0604020202020204" pitchFamily="34" charset="0"/>
                          <a:cs typeface="Arial" panose="020B0604020202020204" pitchFamily="34" charset="0"/>
                        </a:rPr>
                        <a:t> til tab ved fraflytning </a:t>
                      </a:r>
                      <a:endParaRPr lang="da-DK" u="none" dirty="0">
                        <a:solidFill>
                          <a:schemeClr val="tx1"/>
                        </a:solidFill>
                        <a:latin typeface="Arial" panose="020B0604020202020204" pitchFamily="34" charset="0"/>
                        <a:cs typeface="Arial" panose="020B0604020202020204" pitchFamily="34" charset="0"/>
                      </a:endParaRPr>
                    </a:p>
                  </a:txBody>
                  <a:tcPr/>
                </a:tc>
                <a:tc>
                  <a:txBody>
                    <a:bodyPr/>
                    <a:lstStyle/>
                    <a:p>
                      <a:r>
                        <a:rPr lang="da-DK" u="sng" dirty="0">
                          <a:solidFill>
                            <a:schemeClr val="tx1"/>
                          </a:solidFill>
                          <a:latin typeface="Arial" panose="020B0604020202020204" pitchFamily="34" charset="0"/>
                          <a:cs typeface="Arial" panose="020B0604020202020204" pitchFamily="34" charset="0"/>
                        </a:rPr>
                        <a:t>    292.895 </a:t>
                      </a:r>
                      <a:r>
                        <a:rPr lang="da-DK" u="sng" baseline="0" dirty="0">
                          <a:solidFill>
                            <a:schemeClr val="tx1"/>
                          </a:solidFill>
                          <a:latin typeface="Arial" panose="020B0604020202020204" pitchFamily="34" charset="0"/>
                          <a:cs typeface="Arial" panose="020B0604020202020204" pitchFamily="34" charset="0"/>
                        </a:rPr>
                        <a:t>kr.</a:t>
                      </a:r>
                      <a:endParaRPr lang="da-DK" u="sng"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95576">
                <a:tc>
                  <a:txBody>
                    <a:bodyPr/>
                    <a:lstStyle/>
                    <a:p>
                      <a:r>
                        <a:rPr lang="da-DK" u="none" dirty="0">
                          <a:solidFill>
                            <a:schemeClr val="tx1"/>
                          </a:solidFill>
                          <a:latin typeface="Arial" panose="020B0604020202020204" pitchFamily="34" charset="0"/>
                          <a:cs typeface="Arial" panose="020B0604020202020204" pitchFamily="34" charset="0"/>
                        </a:rPr>
                        <a:t>I alt </a:t>
                      </a:r>
                    </a:p>
                  </a:txBody>
                  <a:tcPr/>
                </a:tc>
                <a:tc>
                  <a:txBody>
                    <a:bodyPr/>
                    <a:lstStyle/>
                    <a:p>
                      <a:r>
                        <a:rPr lang="da-DK" u="none" dirty="0">
                          <a:solidFill>
                            <a:schemeClr val="tx1"/>
                          </a:solidFill>
                          <a:latin typeface="Arial" panose="020B0604020202020204" pitchFamily="34" charset="0"/>
                          <a:cs typeface="Arial" panose="020B0604020202020204" pitchFamily="34" charset="0"/>
                        </a:rPr>
                        <a:t> 1.263.178 kr.</a:t>
                      </a:r>
                    </a:p>
                  </a:txBody>
                  <a:tcPr/>
                </a:tc>
                <a:extLst>
                  <a:ext uri="{0D108BD9-81ED-4DB2-BD59-A6C34878D82A}">
                    <a16:rowId xmlns:a16="http://schemas.microsoft.com/office/drawing/2014/main" val="10010"/>
                  </a:ext>
                </a:extLst>
              </a:tr>
              <a:tr h="395576">
                <a:tc>
                  <a:txBody>
                    <a:bodyPr/>
                    <a:lstStyle/>
                    <a:p>
                      <a:r>
                        <a:rPr lang="da-DK" b="1" u="none" dirty="0">
                          <a:solidFill>
                            <a:schemeClr val="tx1"/>
                          </a:solidFill>
                          <a:latin typeface="Arial" panose="020B0604020202020204" pitchFamily="34" charset="0"/>
                          <a:cs typeface="Arial" panose="020B0604020202020204" pitchFamily="34" charset="0"/>
                        </a:rPr>
                        <a:t>Ekstraordinære</a:t>
                      </a:r>
                      <a:r>
                        <a:rPr lang="da-DK" b="1" u="none" baseline="0" dirty="0">
                          <a:solidFill>
                            <a:schemeClr val="tx1"/>
                          </a:solidFill>
                          <a:latin typeface="Arial" panose="020B0604020202020204" pitchFamily="34" charset="0"/>
                          <a:cs typeface="Arial" panose="020B0604020202020204" pitchFamily="34" charset="0"/>
                        </a:rPr>
                        <a:t> udgifter der dækkes af dispositionsfonden i alt                  </a:t>
                      </a:r>
                      <a:endParaRPr lang="da-DK" b="1" u="none" dirty="0">
                        <a:solidFill>
                          <a:schemeClr val="tx1"/>
                        </a:solidFill>
                        <a:latin typeface="Arial" panose="020B0604020202020204" pitchFamily="34" charset="0"/>
                        <a:cs typeface="Arial" panose="020B0604020202020204" pitchFamily="34" charset="0"/>
                      </a:endParaRPr>
                    </a:p>
                  </a:txBody>
                  <a:tcPr/>
                </a:tc>
                <a:tc>
                  <a:txBody>
                    <a:bodyPr/>
                    <a:lstStyle/>
                    <a:p>
                      <a:r>
                        <a:rPr lang="da-DK" b="1" u="none" baseline="0" dirty="0">
                          <a:solidFill>
                            <a:schemeClr val="tx1"/>
                          </a:solidFill>
                          <a:latin typeface="Arial" panose="020B0604020202020204" pitchFamily="34" charset="0"/>
                          <a:cs typeface="Arial" panose="020B0604020202020204" pitchFamily="34" charset="0"/>
                        </a:rPr>
                        <a:t> 3.008.104 kr</a:t>
                      </a:r>
                      <a:r>
                        <a:rPr lang="da-DK" u="none" baseline="0" dirty="0">
                          <a:solidFill>
                            <a:schemeClr val="tx1"/>
                          </a:solidFill>
                          <a:latin typeface="Arial" panose="020B0604020202020204" pitchFamily="34" charset="0"/>
                          <a:cs typeface="Arial" panose="020B0604020202020204" pitchFamily="34" charset="0"/>
                        </a:rPr>
                        <a:t>.</a:t>
                      </a:r>
                      <a:endParaRPr lang="da-DK" u="non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bl>
          </a:graphicData>
        </a:graphic>
      </p:graphicFrame>
      <p:pic>
        <p:nvPicPr>
          <p:cNvPr id="5" name="Billede 4"/>
          <p:cNvPicPr>
            <a:picLocks noChangeAspect="1"/>
          </p:cNvPicPr>
          <p:nvPr/>
        </p:nvPicPr>
        <p:blipFill>
          <a:blip r:embed="rId2"/>
          <a:stretch>
            <a:fillRect/>
          </a:stretch>
        </p:blipFill>
        <p:spPr>
          <a:xfrm>
            <a:off x="82425" y="6055383"/>
            <a:ext cx="719390" cy="719390"/>
          </a:xfrm>
          <a:prstGeom prst="rect">
            <a:avLst/>
          </a:prstGeom>
        </p:spPr>
      </p:pic>
    </p:spTree>
    <p:extLst>
      <p:ext uri="{BB962C8B-B14F-4D97-AF65-F5344CB8AC3E}">
        <p14:creationId xmlns:p14="http://schemas.microsoft.com/office/powerpoint/2010/main" val="211350374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1427</Words>
  <Application>Microsoft Office PowerPoint</Application>
  <PresentationFormat>Widescreen</PresentationFormat>
  <Paragraphs>204</Paragraphs>
  <Slides>27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Arial</vt:lpstr>
      <vt:lpstr>Calibri</vt:lpstr>
      <vt:lpstr>Calibri Light</vt:lpstr>
      <vt:lpstr>Wingdings</vt:lpstr>
      <vt:lpstr>Office-tema</vt:lpstr>
      <vt:lpstr>Boligforeningen Kronjylland </vt:lpstr>
      <vt:lpstr>                              Dagsorden </vt:lpstr>
      <vt:lpstr>                  Dagsorden- fortsat</vt:lpstr>
      <vt:lpstr>                 Dagsorden- fortsat</vt:lpstr>
      <vt:lpstr>PowerPoint-præsentation</vt:lpstr>
      <vt:lpstr>PowerPoint-præsentation</vt:lpstr>
      <vt:lpstr>PowerPoint-præsentation</vt:lpstr>
      <vt:lpstr>Boligorganisationens regnskab 2022/23</vt:lpstr>
      <vt:lpstr>Boligorganisationens regnskab 2022/23</vt:lpstr>
      <vt:lpstr>Boligorganisationens regnskab 2022/23</vt:lpstr>
      <vt:lpstr>Boligorganisationens regnskab 2022/23</vt:lpstr>
      <vt:lpstr>Boligorganisationens regnskab 22/23</vt:lpstr>
      <vt:lpstr>Boligorganisationens regnskab 22/23</vt:lpstr>
      <vt:lpstr>Boligorganisationens regnskab 2022/23</vt:lpstr>
      <vt:lpstr>Afdelingernes regnskab 2022/23</vt:lpstr>
      <vt:lpstr>Regnskab 2022/2023</vt:lpstr>
      <vt:lpstr>Hovedpunkter fra revisionen </vt:lpstr>
      <vt:lpstr> Budgetforslag 2023/24</vt:lpstr>
      <vt:lpstr>Budgetforslag 2024/25 Boligforeningen Kronjylland</vt:lpstr>
      <vt:lpstr>Budgetforslag 2024/25</vt:lpstr>
      <vt:lpstr> Budgetforslag 2024/25</vt:lpstr>
      <vt:lpstr>PowerPoint-præsentation</vt:lpstr>
      <vt:lpstr>PowerPoint-præsentation</vt:lpstr>
      <vt:lpstr>PowerPoint-præsentation</vt:lpstr>
      <vt:lpstr>PowerPoint-præsentation</vt:lpstr>
      <vt:lpstr>PowerPoint-præsentation</vt:lpstr>
      <vt:lpstr>Boligforeningen Kronjylland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Boligforeningen Kronjylland</dc:title>
  <dc:creator>Ardiana Kota</dc:creator>
  <cp:lastModifiedBy>Susanne Linaa</cp:lastModifiedBy>
  <cp:revision>120</cp:revision>
  <cp:lastPrinted>2023-02-13T13:09:46Z</cp:lastPrinted>
  <dcterms:created xsi:type="dcterms:W3CDTF">2021-12-15T09:07:53Z</dcterms:created>
  <dcterms:modified xsi:type="dcterms:W3CDTF">2024-01-30T15:25:08Z</dcterms:modified>
</cp:coreProperties>
</file>