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CD62E-DAB0-48E0-996D-7BAD654B6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B9EA2B1-C873-4B02-88BA-F793A1222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6C2B8A2-2DE3-4E2C-B1FB-34FBC75C1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98D572D-CB92-4A59-B123-263926DAC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BB6F645-98FE-46C6-BDC6-CB9686590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2161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0FB37D-43B2-49BA-8888-FB7645CAC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AA652DF-6921-4333-ACD0-079B9B2CEA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64E7F8F-004F-44A3-84D7-F8C164AB4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2712569-387B-4A6B-9B21-115BB1288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FE6991F-727D-45F2-A4D7-C5A902A9D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6131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0BD29D4-F853-459E-83E7-6398DA0BB2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74F86BB-8F0F-4469-A975-4775C577D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0751DD5-40F2-42BF-86A5-282960EE7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6CBF929-EC06-432A-BC59-108CC8C8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3BFBB2-7517-4B71-BC99-C5E800FE8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974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5A3DF-315E-472C-8556-93CA10E73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F221C0C-5F06-40BA-A2A6-4C5293CE0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C67738E-F71B-40A0-B1A7-32A60F6F0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4B2BA05-9790-41E4-A321-EF84CD4EC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6A58D15-8843-487C-B61B-17AA891A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4227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974BCC-1DD1-4B48-B9AC-B232177F2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094A749-8B6E-48C2-836E-8DB1CB808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2C109C1-9D28-4EB0-9EDF-2D0695281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7520C5F-D57E-47C7-BE4E-121954098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23DC561-8C86-41A1-9E57-E3060A5F7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663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0165C-FAA0-4499-8624-D85D73475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5871C2-D593-4166-8641-12D575546B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11272E2-D776-47C8-8803-6D5D1FD74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6706BB7-24B7-400B-A1F5-985AB26E1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4032E2D-6158-4758-89C3-358832F73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98677A5-A13A-4746-98AC-6879FF9D4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588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164B87-0374-48D2-A942-5FF5B8DE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CD09C8-B8AB-4DDC-BE47-10768C074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1A54010-C0A7-4209-AB1C-15D55F9C4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4900838-E1D0-47A0-B3E4-1FD1FD0075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14541F9-D88E-4F28-B7FE-3AF0EC97E5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E45C2D5-972E-4A4E-A426-7D4224698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D3CEB76-E7CB-4262-98C6-E228D8ED1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41075E6-3F9B-4E72-8A1C-774BC06A2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480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18B92A-10B4-426D-A062-7D59F8BBE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045921E-5D9C-4F91-94F2-B3FB356E1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27BC9EF-22E1-4F0A-AAE0-EA8A36C45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7B9A62E-AE82-4E87-8BCD-DAD44351B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9906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D7F4063-109E-4677-BEDF-32AC68F27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12EF031-D106-4C50-B246-3D330049E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5458810-6ADD-44B4-81EA-17E6C486A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60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E18D6F-A957-47FC-A0BF-506DFE70C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F0A192-61A9-49BA-A45C-6CB5CA7A7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7B09E40-33B4-48D6-BBEF-C6FDBBA9B0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858B73-87E0-41E4-B5B6-43F59AB84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9D86F4E-23F7-4C5E-8B95-F8837F7A3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E97F1DD-799D-4D3A-8E63-5AA0A7026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9849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5F42A7-E7E1-4167-8E62-4CE8F5BAC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42782C3-28D0-441A-B295-C022783A6D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969BCB3-A2CA-4DCF-BD3A-206A6F1A3F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F3CDE27-06B7-4834-94B8-8D9C1A123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A4EA7B0-F193-486C-85FC-85D4C521C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DA20ADA-9722-473B-B796-A0CEE0FF2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5611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D9FDD23-BB58-40EF-85F0-B81C86F44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483DEDA-CD6D-4801-A595-DEE08201F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06305A6-9FF3-4F78-A035-C05F7C858B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CD63F-CB67-4195-8096-CA19332A3550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CE348B-A864-471A-9A7B-15140F040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806A59-4DE1-40CF-841B-FA54F21616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3EE8E-325D-429E-8D08-D7390FEA33A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552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25C2A8-0B0E-4BE2-A8BC-9EDE9BB93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7900" y="1122363"/>
            <a:ext cx="7000875" cy="1335087"/>
          </a:xfrm>
        </p:spPr>
        <p:txBody>
          <a:bodyPr/>
          <a:lstStyle/>
          <a:p>
            <a:r>
              <a:rPr lang="da-DK" sz="6000" dirty="0">
                <a:solidFill>
                  <a:srgbClr val="44546A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A/B Andelsbo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3B96E83-3E53-4130-9DC9-51AC03AF89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33675"/>
            <a:ext cx="9144000" cy="3762375"/>
          </a:xfrm>
        </p:spPr>
        <p:txBody>
          <a:bodyPr>
            <a:normAutofit lnSpcReduction="10000"/>
          </a:bodyPr>
          <a:lstStyle/>
          <a:p>
            <a:r>
              <a:rPr lang="da-DK" sz="4000" dirty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Årsregnskab 2024/25</a:t>
            </a:r>
          </a:p>
          <a:p>
            <a:r>
              <a:rPr lang="da-DK" sz="4000" dirty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Budgetforslag 2026/27</a:t>
            </a:r>
          </a:p>
          <a:p>
            <a:endParaRPr lang="da-DK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da-DK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da-DK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da-DK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da-DK" dirty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Organisationsbestyrelsesmøde </a:t>
            </a:r>
          </a:p>
          <a:p>
            <a:r>
              <a:rPr lang="da-DK" dirty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tirsdag den 20. januar 2026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F5EF8628-39BD-42FE-8D8C-E46C783F5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2178" y="590799"/>
            <a:ext cx="719390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928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5B7D4C-B10A-4657-96A4-D795F08A8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Konklusion på årsregnskabet 2024/2025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26BE16-EA59-462F-A7EA-D4962E1A9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 fontScale="55000" lnSpcReduction="20000"/>
          </a:bodyPr>
          <a:lstStyle/>
          <a:p>
            <a:pPr marL="0" lvl="0" indent="0" defTabSz="685800">
              <a:spcBef>
                <a:spcPts val="750"/>
              </a:spcBef>
              <a:buNone/>
            </a:pPr>
            <a:endParaRPr lang="da-DK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defTabSz="685800">
              <a:spcBef>
                <a:spcPts val="750"/>
              </a:spcBef>
              <a:buFont typeface="Wingdings" panose="05000000000000000000" pitchFamily="2" charset="2"/>
              <a:buChar char="ü"/>
            </a:pP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Overskud</a:t>
            </a:r>
            <a:r>
              <a:rPr lang="da-DK" sz="2800" dirty="0">
                <a:latin typeface="Arial" panose="020B0604020202020204" pitchFamily="34" charset="0"/>
                <a:cs typeface="Arial" panose="020B0604020202020204" pitchFamily="34" charset="0"/>
              </a:rPr>
              <a:t> på ca. 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60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tk</a:t>
            </a:r>
            <a:r>
              <a:rPr lang="da-DK" sz="28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a-DK" sz="2800" dirty="0">
                <a:latin typeface="Arial" panose="020B0604020202020204" pitchFamily="34" charset="0"/>
                <a:cs typeface="Arial" panose="020B0604020202020204" pitchFamily="34" charset="0"/>
              </a:rPr>
              <a:t>. som er overført til arbejdskapitalen. Overskuddet følger af kursgevinst på obligationsbeholdningen og forrentning af arbejdskapitalen. </a:t>
            </a:r>
            <a:br>
              <a:rPr lang="da-DK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defTabSz="685800">
              <a:spcBef>
                <a:spcPts val="750"/>
              </a:spcBef>
              <a:buFont typeface="Wingdings" panose="05000000000000000000" pitchFamily="2" charset="2"/>
              <a:buChar char="ü"/>
            </a:pPr>
            <a:r>
              <a:rPr lang="da-DK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Likviditeten er steget med 6.757 </a:t>
            </a:r>
            <a:r>
              <a:rPr lang="da-DK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tkr</a:t>
            </a:r>
            <a:r>
              <a:rPr lang="da-DK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siden sidste regnskabsår. </a:t>
            </a:r>
            <a:endParaRPr lang="da-DK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defTabSz="685800">
              <a:spcBef>
                <a:spcPts val="750"/>
              </a:spcBef>
              <a:buNone/>
            </a:pPr>
            <a:endParaRPr lang="da-DK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defTabSz="685800">
              <a:spcBef>
                <a:spcPts val="750"/>
              </a:spcBef>
              <a:buFont typeface="Wingdings" panose="05000000000000000000" pitchFamily="2" charset="2"/>
              <a:buChar char="ü"/>
            </a:pP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betales ikke bidrag fra afdelingerne til hverken dispositionsfond eller arbejdskapital, idet saldoen er tilstrækkelig.</a:t>
            </a:r>
          </a:p>
          <a:p>
            <a:pPr marL="171450" lvl="0" indent="-171450" defTabSz="685800">
              <a:spcBef>
                <a:spcPts val="750"/>
              </a:spcBef>
              <a:buFont typeface="Wingdings" panose="05000000000000000000" pitchFamily="2" charset="2"/>
              <a:buChar char="ü"/>
            </a:pPr>
            <a:endParaRPr lang="da-DK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defTabSz="685800">
              <a:spcBef>
                <a:spcPts val="750"/>
              </a:spcBef>
              <a:buFont typeface="Wingdings" panose="05000000000000000000" pitchFamily="2" charset="2"/>
              <a:buChar char="ü"/>
            </a:pPr>
            <a:r>
              <a:rPr lang="da-DK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 afdelinger havde overskud i regnskabsåret. Det skyldes at afdelingerne fik en </a:t>
            </a:r>
            <a:r>
              <a:rPr lang="da-DK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højere</a:t>
            </a:r>
            <a:r>
              <a:rPr lang="da-DK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rente af mellemregningen end budgetteret.</a:t>
            </a:r>
          </a:p>
          <a:p>
            <a:pPr marL="171450" lvl="0" indent="-171450" defTabSz="685800">
              <a:spcBef>
                <a:spcPts val="750"/>
              </a:spcBef>
              <a:buFont typeface="Wingdings" panose="05000000000000000000" pitchFamily="2" charset="2"/>
              <a:buChar char="ü"/>
            </a:pPr>
            <a:endParaRPr lang="da-DK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defTabSz="685800">
              <a:spcBef>
                <a:spcPts val="750"/>
              </a:spcBef>
              <a:buFont typeface="Wingdings" panose="05000000000000000000" pitchFamily="2" charset="2"/>
              <a:buChar char="ü"/>
            </a:pPr>
            <a:r>
              <a:rPr lang="da-DK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Afdelingernes opsparing til planlagt vedligeholdelse er </a:t>
            </a:r>
            <a:r>
              <a:rPr lang="da-DK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steget</a:t>
            </a:r>
            <a:r>
              <a:rPr lang="da-DK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med 3.624 </a:t>
            </a:r>
            <a:r>
              <a:rPr lang="da-DK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tkr</a:t>
            </a:r>
            <a:r>
              <a:rPr lang="da-DK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a-DK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før</a:t>
            </a:r>
            <a:r>
              <a:rPr lang="da-DK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regulering af det akkumulerede kurstab, som er modregnet i henlæggelserne. </a:t>
            </a:r>
            <a:endParaRPr lang="da-DK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defTabSz="685800">
              <a:spcBef>
                <a:spcPts val="750"/>
              </a:spcBef>
              <a:buNone/>
            </a:pP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ü"/>
            </a:pP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er </a:t>
            </a:r>
            <a:r>
              <a:rPr lang="da-DK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uomtvistelig god sikkerhed for både afdelingernes og boligorganisationens midler. 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ü"/>
            </a:pPr>
            <a:endParaRPr lang="da-DK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ü"/>
            </a:pP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Ledelsen anser årets resultat og den økonomiske stilling pr. 30. september 2025 som tilfredsstillende.</a:t>
            </a:r>
          </a:p>
        </p:txBody>
      </p:sp>
      <p:pic>
        <p:nvPicPr>
          <p:cNvPr id="4" name="Picture 2" descr="C:\Users\bmp\Pictures\LogoAlene.bmp">
            <a:extLst>
              <a:ext uri="{FF2B5EF4-FFF2-40B4-BE49-F238E27FC236}">
                <a16:creationId xmlns:a16="http://schemas.microsoft.com/office/drawing/2014/main" id="{65A3D4FC-49D5-4B3D-8A39-ACF4F9C47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11084586" y="412866"/>
            <a:ext cx="720080" cy="72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5849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79F2C3-DD38-4363-B533-0C8075E87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     Hovedpunkter fra revisionen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E05BAFC-D33D-44E6-9D59-8C1CB6D9F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Årsregnskabet er forsynet med en erklæring uden forbehold</a:t>
            </a:r>
            <a:b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Der er uomtvistelig god sikkerhed for afdelingernes midler</a:t>
            </a:r>
            <a:b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Revisionen har gennemgået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RandersBoligs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forvaltningsrevision</a:t>
            </a:r>
          </a:p>
          <a:p>
            <a:endParaRPr lang="da-DK" dirty="0"/>
          </a:p>
        </p:txBody>
      </p:sp>
      <p:pic>
        <p:nvPicPr>
          <p:cNvPr id="4" name="Picture 2" descr="C:\Users\bmp\Pictures\LogoAlene.bmp">
            <a:extLst>
              <a:ext uri="{FF2B5EF4-FFF2-40B4-BE49-F238E27FC236}">
                <a16:creationId xmlns:a16="http://schemas.microsoft.com/office/drawing/2014/main" id="{2AD230C7-1408-4400-B69D-8660BC9D5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11084586" y="412866"/>
            <a:ext cx="720080" cy="72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91803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C4855-656D-4228-9A0D-2F9DBB10B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        Budgetforslag 2026/27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3A5761-C176-45EA-9CB2-BF920C14E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Administrationsbidrag </a:t>
            </a:r>
          </a:p>
        </p:txBody>
      </p:sp>
      <p:pic>
        <p:nvPicPr>
          <p:cNvPr id="4" name="Picture 2" descr="C:\Users\bmp\Pictures\LogoAlene.bmp">
            <a:extLst>
              <a:ext uri="{FF2B5EF4-FFF2-40B4-BE49-F238E27FC236}">
                <a16:creationId xmlns:a16="http://schemas.microsoft.com/office/drawing/2014/main" id="{736435FB-1D18-483B-92B1-68E2845A1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11084586" y="412866"/>
            <a:ext cx="720080" cy="720080"/>
          </a:xfrm>
          <a:prstGeom prst="rect">
            <a:avLst/>
          </a:prstGeom>
          <a:noFill/>
        </p:spPr>
      </p:pic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6B79C76E-52B4-4043-989D-A43F9B010D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65594"/>
              </p:ext>
            </p:extLst>
          </p:nvPr>
        </p:nvGraphicFramePr>
        <p:xfrm>
          <a:off x="838200" y="1825625"/>
          <a:ext cx="9829801" cy="3223952"/>
        </p:xfrm>
        <a:graphic>
          <a:graphicData uri="http://schemas.openxmlformats.org/drawingml/2006/table">
            <a:tbl>
              <a:tblPr firstRow="1" bandRow="1"/>
              <a:tblGrid>
                <a:gridCol w="4664242">
                  <a:extLst>
                    <a:ext uri="{9D8B030D-6E8A-4147-A177-3AD203B41FA5}">
                      <a16:colId xmlns:a16="http://schemas.microsoft.com/office/drawing/2014/main" val="208831488"/>
                    </a:ext>
                  </a:extLst>
                </a:gridCol>
                <a:gridCol w="1387642">
                  <a:extLst>
                    <a:ext uri="{9D8B030D-6E8A-4147-A177-3AD203B41FA5}">
                      <a16:colId xmlns:a16="http://schemas.microsoft.com/office/drawing/2014/main" val="1654845154"/>
                    </a:ext>
                  </a:extLst>
                </a:gridCol>
                <a:gridCol w="3777917">
                  <a:extLst>
                    <a:ext uri="{9D8B030D-6E8A-4147-A177-3AD203B41FA5}">
                      <a16:colId xmlns:a16="http://schemas.microsoft.com/office/drawing/2014/main" val="4067256550"/>
                    </a:ext>
                  </a:extLst>
                </a:gridCol>
              </a:tblGrid>
              <a:tr h="4029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da-DK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2025/26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2026/27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215618"/>
                  </a:ext>
                </a:extLst>
              </a:tr>
              <a:tr h="4029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RandersBolig (inkl.</a:t>
                      </a:r>
                      <a:r>
                        <a:rPr lang="da-DK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moms)</a:t>
                      </a:r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3.250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2.300 (-29,2 % -&gt; -950 kr.)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812320"/>
                  </a:ext>
                </a:extLst>
              </a:tr>
              <a:tr h="4029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A/B Andelsbo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1.343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2.092 (55,8% -&gt; 749 kr.)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280926"/>
                  </a:ext>
                </a:extLst>
              </a:tr>
              <a:tr h="4029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alt                                                                             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4.593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4.392 (- 4,4% -&gt; -201kr.)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466158"/>
                  </a:ext>
                </a:extLst>
              </a:tr>
              <a:tr h="4029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783079"/>
                  </a:ext>
                </a:extLst>
              </a:tr>
              <a:tr h="4029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Bidrag til</a:t>
                      </a:r>
                      <a:r>
                        <a:rPr lang="da-DK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dispositionsfond</a:t>
                      </a:r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0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0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783870"/>
                  </a:ext>
                </a:extLst>
              </a:tr>
              <a:tr h="4029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Bidrag til</a:t>
                      </a:r>
                      <a:r>
                        <a:rPr lang="da-DK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arbejdskapital</a:t>
                      </a:r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0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0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134217"/>
                  </a:ext>
                </a:extLst>
              </a:tr>
              <a:tr h="4029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alt per lejemål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4.593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4.392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86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68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E84596-7862-4138-96B1-BDCDEC418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Budgetudkast 2026/27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CC3924-F16A-439D-A99E-95E14F5C7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lvl="0" indent="-171450" defTabSz="685800">
              <a:spcBef>
                <a:spcPts val="750"/>
              </a:spcBef>
            </a:pP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Fald i </a:t>
            </a:r>
            <a:r>
              <a:rPr lang="da-DK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bruttoadministrationsudgifter på 1</a:t>
            </a: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  <a:r>
              <a:rPr lang="da-DK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.000 </a:t>
            </a: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kr. </a:t>
            </a:r>
            <a:r>
              <a:rPr lang="da-DK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forhold til</a:t>
            </a:r>
          </a:p>
          <a:p>
            <a:pPr marL="0" lvl="0" indent="0" defTabSz="685800">
              <a:spcBef>
                <a:spcPts val="750"/>
              </a:spcBef>
              <a:buNone/>
            </a:pP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a-DK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2025/26</a:t>
            </a:r>
            <a:br>
              <a:rPr lang="da-DK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defTabSz="685800">
              <a:spcBef>
                <a:spcPts val="750"/>
              </a:spcBef>
            </a:pPr>
            <a:r>
              <a:rPr lang="da-DK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ydes fortsat ikke bidrag fra afdelingerne til hverken</a:t>
            </a:r>
          </a:p>
          <a:p>
            <a:pPr marL="0" lvl="0" indent="0" defTabSz="685800">
              <a:spcBef>
                <a:spcPts val="750"/>
              </a:spcBef>
              <a:buNone/>
            </a:pPr>
            <a:r>
              <a:rPr lang="da-DK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arbejdskapitalen eller dispositionsfonden, da grænsen er nået. </a:t>
            </a:r>
          </a:p>
          <a:p>
            <a:pPr marL="171450" lvl="0" indent="-171450" defTabSz="685800">
              <a:spcBef>
                <a:spcPts val="750"/>
              </a:spcBef>
            </a:pPr>
            <a:endParaRPr lang="da-DK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defTabSz="685800">
              <a:spcBef>
                <a:spcPts val="750"/>
              </a:spcBef>
            </a:pP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Øget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udgift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personaleudgifter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defTabSz="685800">
              <a:spcBef>
                <a:spcPts val="750"/>
              </a:spcBef>
              <a:buNone/>
            </a:pP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Users\bmp\Pictures\LogoAlene.bmp">
            <a:extLst>
              <a:ext uri="{FF2B5EF4-FFF2-40B4-BE49-F238E27FC236}">
                <a16:creationId xmlns:a16="http://schemas.microsoft.com/office/drawing/2014/main" id="{6CC7A211-EC59-4714-BD5B-CB5E42B75A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11084586" y="412866"/>
            <a:ext cx="720080" cy="72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5523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CEC816-AE36-4094-A1E6-4988A0C90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Budgetudkast 2026/27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E754A6-5D1A-426A-A6FB-0C094A5C7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Tilskud fra dispositionsfonden i </a:t>
            </a:r>
            <a:r>
              <a:rPr lang="da-DK">
                <a:latin typeface="Arial" panose="020B0604020202020204" pitchFamily="34" charset="0"/>
                <a:cs typeface="Arial" panose="020B0604020202020204" pitchFamily="34" charset="0"/>
              </a:rPr>
              <a:t>budget 2026/27:</a:t>
            </a:r>
            <a:b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Tilskud fra dispositionsfonden i alt		</a:t>
            </a:r>
            <a:r>
              <a:rPr lang="da-DK" u="sng" dirty="0">
                <a:latin typeface="Arial" panose="020B0604020202020204" pitchFamily="34" charset="0"/>
                <a:cs typeface="Arial" panose="020B0604020202020204" pitchFamily="34" charset="0"/>
              </a:rPr>
              <a:t>    1.181.000 kr.</a:t>
            </a:r>
          </a:p>
          <a:p>
            <a:endParaRPr lang="da-DK" dirty="0"/>
          </a:p>
        </p:txBody>
      </p:sp>
      <p:pic>
        <p:nvPicPr>
          <p:cNvPr id="4" name="Picture 2" descr="C:\Users\bmp\Pictures\LogoAlene.bmp">
            <a:extLst>
              <a:ext uri="{FF2B5EF4-FFF2-40B4-BE49-F238E27FC236}">
                <a16:creationId xmlns:a16="http://schemas.microsoft.com/office/drawing/2014/main" id="{0853FED4-3B32-4E3D-A94B-62C56B974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11084586" y="412866"/>
            <a:ext cx="720080" cy="72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4735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53D288-5430-48CE-BF55-41BBD9089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          Boligorganisationens </a:t>
            </a:r>
            <a:b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		  regnskab 2024/25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270B60-2DEC-498B-8412-999CD1629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a-DK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Resultatopgørelsen</a:t>
            </a:r>
          </a:p>
          <a:p>
            <a:endParaRPr lang="da-DK" sz="2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da-DK" sz="2800" dirty="0">
                <a:latin typeface="Arial" pitchFamily="34" charset="0"/>
                <a:cs typeface="Arial" pitchFamily="34" charset="0"/>
              </a:rPr>
              <a:t>Årets resultat er et </a:t>
            </a:r>
            <a:r>
              <a:rPr lang="da-DK" dirty="0">
                <a:latin typeface="Arial" pitchFamily="34" charset="0"/>
                <a:cs typeface="Arial" pitchFamily="34" charset="0"/>
              </a:rPr>
              <a:t>overskud 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på </a:t>
            </a:r>
            <a:r>
              <a:rPr lang="da-DK" dirty="0">
                <a:latin typeface="Arial" pitchFamily="34" charset="0"/>
                <a:cs typeface="Arial" pitchFamily="34" charset="0"/>
              </a:rPr>
              <a:t>60.416 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kr. som overføres til arbejdskapitalen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da-DK" sz="2800" dirty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Den primære årsag til årets </a:t>
            </a:r>
            <a:r>
              <a:rPr lang="da-DK" dirty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over</a:t>
            </a:r>
            <a:r>
              <a:rPr lang="da-DK" sz="2800" dirty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skud er: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a-DK" sz="2800" dirty="0">
                <a:latin typeface="Arial" pitchFamily="34" charset="0"/>
                <a:cs typeface="Arial" pitchFamily="34" charset="0"/>
              </a:rPr>
              <a:t>Forrentning af Arbejdskapitalen på </a:t>
            </a:r>
            <a:r>
              <a:rPr lang="da-DK" dirty="0">
                <a:latin typeface="Arial" pitchFamily="34" charset="0"/>
                <a:cs typeface="Arial" pitchFamily="34" charset="0"/>
              </a:rPr>
              <a:t>3,020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 % -&gt; 138 </a:t>
            </a:r>
            <a:r>
              <a:rPr lang="da-DK" sz="2800" dirty="0" err="1">
                <a:latin typeface="Arial" pitchFamily="34" charset="0"/>
                <a:cs typeface="Arial" pitchFamily="34" charset="0"/>
              </a:rPr>
              <a:t>tkr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. over budget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da-DK" sz="2800" dirty="0">
                <a:latin typeface="Arial" pitchFamily="34" charset="0"/>
                <a:cs typeface="Arial" pitchFamily="34" charset="0"/>
              </a:rPr>
              <a:t>Kursgevinst på obligationer på </a:t>
            </a:r>
            <a:r>
              <a:rPr lang="da-DK" dirty="0">
                <a:latin typeface="Arial" pitchFamily="34" charset="0"/>
                <a:cs typeface="Arial" pitchFamily="34" charset="0"/>
              </a:rPr>
              <a:t>0,056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 % -&gt; </a:t>
            </a:r>
            <a:r>
              <a:rPr lang="da-DK" dirty="0">
                <a:latin typeface="Arial" pitchFamily="34" charset="0"/>
                <a:cs typeface="Arial" pitchFamily="34" charset="0"/>
              </a:rPr>
              <a:t>3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a-DK" sz="2800" dirty="0" err="1">
                <a:latin typeface="Arial" pitchFamily="34" charset="0"/>
                <a:cs typeface="Arial" pitchFamily="34" charset="0"/>
              </a:rPr>
              <a:t>tkr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a-DK" sz="2800" dirty="0">
                <a:latin typeface="Arial" pitchFamily="34" charset="0"/>
                <a:cs typeface="Arial" pitchFamily="34" charset="0"/>
              </a:rPr>
              <a:t>Det modsvares af øgede </a:t>
            </a:r>
            <a:r>
              <a:rPr lang="da-DK" dirty="0">
                <a:latin typeface="Arial" pitchFamily="34" charset="0"/>
                <a:cs typeface="Arial" pitchFamily="34" charset="0"/>
              </a:rPr>
              <a:t>bruttoadministrationsudgifter på 70 </a:t>
            </a:r>
            <a:r>
              <a:rPr lang="da-DK" dirty="0" err="1">
                <a:latin typeface="Arial" pitchFamily="34" charset="0"/>
                <a:cs typeface="Arial" pitchFamily="34" charset="0"/>
              </a:rPr>
              <a:t>tkr</a:t>
            </a:r>
            <a:r>
              <a:rPr lang="da-DK" dirty="0">
                <a:latin typeface="Arial" pitchFamily="34" charset="0"/>
                <a:cs typeface="Arial" pitchFamily="34" charset="0"/>
              </a:rPr>
              <a:t>. (</a:t>
            </a:r>
            <a:r>
              <a:rPr lang="da-DK" dirty="0" err="1">
                <a:latin typeface="Arial" pitchFamily="34" charset="0"/>
                <a:cs typeface="Arial" pitchFamily="34" charset="0"/>
              </a:rPr>
              <a:t>advokatomk</a:t>
            </a:r>
            <a:r>
              <a:rPr lang="da-DK" dirty="0">
                <a:latin typeface="Arial" pitchFamily="34" charset="0"/>
                <a:cs typeface="Arial" pitchFamily="34" charset="0"/>
              </a:rPr>
              <a:t>. og IT)  samt en mindre regulering fra tidligere år på 11 </a:t>
            </a:r>
            <a:r>
              <a:rPr lang="da-DK" dirty="0" err="1">
                <a:latin typeface="Arial" pitchFamily="34" charset="0"/>
                <a:cs typeface="Arial" pitchFamily="34" charset="0"/>
              </a:rPr>
              <a:t>tkr</a:t>
            </a:r>
            <a:r>
              <a:rPr lang="da-DK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a-DK" sz="2800" dirty="0">
                <a:latin typeface="Arial" pitchFamily="34" charset="0"/>
                <a:cs typeface="Arial" pitchFamily="34" charset="0"/>
              </a:rPr>
              <a:t>Administrationsbidrag pr. lejemålsenhed udgør 4.483 kr. (heraf 3.250 kr. til RandersBolig). Benchmark er 4.369 kr. og boligorganisationen er dermed over benchmark. </a:t>
            </a:r>
            <a:endParaRPr lang="da-DK" sz="27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8AD7203-D444-42A2-9B83-ED90C661F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2178" y="590799"/>
            <a:ext cx="719390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143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4E6FE0-A24D-4B9F-8ADD-19D155AB0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400" dirty="0">
                <a:latin typeface="Arial" panose="020B0604020202020204" pitchFamily="34" charset="0"/>
                <a:cs typeface="Arial" panose="020B0604020202020204" pitchFamily="34" charset="0"/>
              </a:rPr>
              <a:t>  Boligorganisationens regnskab        				2024/2025</a:t>
            </a:r>
            <a:endParaRPr lang="da-DK" dirty="0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AAB78A71-FCD6-474D-AAB8-28DFC78B14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V="1">
            <a:off x="1906090" y="6176963"/>
            <a:ext cx="115671" cy="60064"/>
          </a:xfr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48DD6E8C-01CB-49A9-90CA-F4AA80330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2178" y="590799"/>
            <a:ext cx="719390" cy="719390"/>
          </a:xfrm>
          <a:prstGeom prst="rect">
            <a:avLst/>
          </a:prstGeom>
        </p:spPr>
      </p:pic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38195A97-3F25-4F0B-BDD7-7697C62FF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523572"/>
              </p:ext>
            </p:extLst>
          </p:nvPr>
        </p:nvGraphicFramePr>
        <p:xfrm>
          <a:off x="942976" y="1690688"/>
          <a:ext cx="10668179" cy="493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969289">
                  <a:extLst>
                    <a:ext uri="{9D8B030D-6E8A-4147-A177-3AD203B41FA5}">
                      <a16:colId xmlns:a16="http://schemas.microsoft.com/office/drawing/2014/main" val="2193591413"/>
                    </a:ext>
                  </a:extLst>
                </a:gridCol>
                <a:gridCol w="1698890">
                  <a:extLst>
                    <a:ext uri="{9D8B030D-6E8A-4147-A177-3AD203B41FA5}">
                      <a16:colId xmlns:a16="http://schemas.microsoft.com/office/drawing/2014/main" val="3942977149"/>
                    </a:ext>
                  </a:extLst>
                </a:gridCol>
              </a:tblGrid>
              <a:tr h="33118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a-DK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Ekstraordinære udgifter der dækkes af dispositionsfonden: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83667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r>
                        <a:rPr lang="da-DK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Tilskud til Driftscenter </a:t>
                      </a:r>
                      <a:endParaRPr lang="da-DK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47.000 kr.</a:t>
                      </a:r>
                      <a:endParaRPr lang="da-DK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631107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r>
                        <a:rPr lang="da-DK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Driftsstøtte fra dispositionsfonden til </a:t>
                      </a:r>
                      <a:r>
                        <a:rPr lang="da-DK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Bjellerupparken</a:t>
                      </a:r>
                      <a:endParaRPr lang="da-DK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da-DK" sz="14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1.094.215 kr.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100112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r>
                        <a:rPr lang="da-DK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alt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da-DK" sz="14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1.141.215 kr.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331921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endParaRPr lang="da-DK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5245913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r>
                        <a:rPr lang="da-DK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Tilskud</a:t>
                      </a:r>
                      <a:r>
                        <a:rPr lang="da-DK" sz="1400" baseline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til tab ved lejeledighed</a:t>
                      </a:r>
                      <a:endParaRPr lang="da-DK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da-DK" sz="140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17.220 </a:t>
                      </a:r>
                      <a:r>
                        <a:rPr lang="da-DK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237590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r>
                        <a:rPr lang="da-DK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Tilskud til</a:t>
                      </a:r>
                      <a:r>
                        <a:rPr lang="da-DK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tab ved fraflytning </a:t>
                      </a:r>
                      <a:endParaRPr lang="da-DK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0 </a:t>
                      </a:r>
                      <a:r>
                        <a:rPr lang="da-DK" sz="1400" u="sng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</a:t>
                      </a:r>
                      <a:r>
                        <a:rPr lang="da-DK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da-DK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74948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r>
                        <a:rPr lang="da-DK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alt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17.220 kr.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453835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Ekstraordinære udgifter som dækkes af dispositionsfonden i 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1" u="sng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1.158.435 kr.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477370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400" b="1" u="sng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544819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Internet bestyrelsesarbejde tidl. 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0" u="non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7.346 kr.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169824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lidt afsat til revision tidl. 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0" u="sng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3.625 kr.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5348720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alt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400" b="0" u="non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10.971 kr.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067318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400" b="0" u="non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091723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r>
                        <a:rPr lang="da-DK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Ekstraordinære udgifter</a:t>
                      </a:r>
                      <a:r>
                        <a:rPr lang="da-DK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der dækkes af dispositionsfonden i alt </a:t>
                      </a:r>
                      <a:endParaRPr lang="da-DK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da-DK" sz="14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1.169.678 kr.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96537"/>
                  </a:ext>
                </a:extLst>
              </a:tr>
              <a:tr h="275988">
                <a:tc>
                  <a:txBody>
                    <a:bodyPr/>
                    <a:lstStyle/>
                    <a:p>
                      <a:endParaRPr lang="da-DK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608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46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C569F9-AF4A-427C-8DE9-CDC950A46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400" dirty="0">
                <a:latin typeface="Arial" panose="020B0604020202020204" pitchFamily="34" charset="0"/>
                <a:cs typeface="Arial" panose="020B0604020202020204" pitchFamily="34" charset="0"/>
              </a:rPr>
              <a:t>Boligorganisationens regnskab   						2024/2025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D6612E5-203C-4822-8B6D-BA4E1E0B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Ekstraordinære indtægter:</a:t>
            </a:r>
            <a:b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Tilskud fra dispositionsfonden		                  1.158.435 kr.  </a:t>
            </a:r>
            <a:br>
              <a:rPr lang="da-DK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a-DK" sz="3200" b="1" dirty="0">
                <a:latin typeface="Arial" panose="020B0604020202020204" pitchFamily="34" charset="0"/>
                <a:cs typeface="Arial" panose="020B0604020202020204" pitchFamily="34" charset="0"/>
              </a:rPr>
              <a:t>  Ekstraordinære indtægter i alt                 </a:t>
            </a:r>
            <a:r>
              <a:rPr lang="da-DK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1.158.435 kr.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6ED2512-0745-4D32-BD9E-8D48C4E15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2178" y="590799"/>
            <a:ext cx="719390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082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514AB3-FBDF-4DE5-B708-1BEEE6AA6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400" dirty="0">
                <a:latin typeface="Arial" panose="020B0604020202020204" pitchFamily="34" charset="0"/>
                <a:cs typeface="Arial" panose="020B0604020202020204" pitchFamily="34" charset="0"/>
              </a:rPr>
              <a:t>Boligorganisationens regnskab        					2024/2025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DDB86E-7F86-4E56-910E-C0E10CBE1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lvl="1" indent="0">
              <a:buNone/>
            </a:pPr>
            <a:r>
              <a:rPr lang="da-DK" b="1" dirty="0">
                <a:latin typeface="Arial" pitchFamily="34" charset="0"/>
                <a:cs typeface="Arial" pitchFamily="34" charset="0"/>
              </a:rPr>
              <a:t>Balancen </a:t>
            </a:r>
            <a:br>
              <a:rPr lang="da-DK" b="1" dirty="0">
                <a:latin typeface="Arial" pitchFamily="34" charset="0"/>
                <a:cs typeface="Arial" pitchFamily="34" charset="0"/>
              </a:rPr>
            </a:br>
            <a:endParaRPr lang="da-DK" b="1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da-DK" dirty="0">
                <a:latin typeface="Arial" pitchFamily="34" charset="0"/>
                <a:cs typeface="Arial" pitchFamily="34" charset="0"/>
              </a:rPr>
              <a:t>Lån til afdelinger						     	        925.811 kr.</a:t>
            </a:r>
          </a:p>
          <a:p>
            <a:pPr marL="457200" lvl="1" indent="0">
              <a:buNone/>
            </a:pPr>
            <a:r>
              <a:rPr lang="da-DK" dirty="0">
                <a:latin typeface="Arial" pitchFamily="34" charset="0"/>
                <a:cs typeface="Arial" pitchFamily="34" charset="0"/>
              </a:rPr>
              <a:t>Indskud i RandersBolig					  	                       675.910 kr.</a:t>
            </a:r>
          </a:p>
          <a:p>
            <a:pPr marL="457200" lvl="1" indent="0">
              <a:buNone/>
            </a:pPr>
            <a:r>
              <a:rPr lang="da-DK" dirty="0">
                <a:latin typeface="Arial" pitchFamily="34" charset="0"/>
                <a:cs typeface="Arial" pitchFamily="34" charset="0"/>
              </a:rPr>
              <a:t>Indskud i Landsbyggefonden (heraf trækningsret 8.515.903 kr.)		   </a:t>
            </a:r>
            <a:r>
              <a:rPr lang="da-DK" u="sng" dirty="0">
                <a:latin typeface="Arial" pitchFamily="34" charset="0"/>
                <a:cs typeface="Arial" pitchFamily="34" charset="0"/>
              </a:rPr>
              <a:t>10.171.419 kr.</a:t>
            </a:r>
            <a:br>
              <a:rPr lang="da-DK" dirty="0">
                <a:latin typeface="Arial" pitchFamily="34" charset="0"/>
                <a:cs typeface="Arial" pitchFamily="34" charset="0"/>
              </a:rPr>
            </a:br>
            <a:endParaRPr lang="da-DK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da-DK" dirty="0">
                <a:latin typeface="Arial" pitchFamily="34" charset="0"/>
                <a:cs typeface="Arial" pitchFamily="34" charset="0"/>
              </a:rPr>
              <a:t>Anlægsaktiver i alt							   </a:t>
            </a:r>
            <a:r>
              <a:rPr lang="da-DK" u="sng" dirty="0">
                <a:latin typeface="Arial" pitchFamily="34" charset="0"/>
                <a:cs typeface="Arial" pitchFamily="34" charset="0"/>
              </a:rPr>
              <a:t>11.773.139 kr.</a:t>
            </a:r>
          </a:p>
          <a:p>
            <a:pPr marL="457200" lvl="1" indent="0">
              <a:buNone/>
            </a:pPr>
            <a:endParaRPr lang="da-DK" u="sng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da-DK" dirty="0">
                <a:latin typeface="Arial" pitchFamily="34" charset="0"/>
                <a:cs typeface="Arial" pitchFamily="34" charset="0"/>
              </a:rPr>
              <a:t>Værdipapirer						  	                   78.988.801 kr.</a:t>
            </a:r>
          </a:p>
          <a:p>
            <a:pPr marL="457200" lvl="1" indent="0">
              <a:buNone/>
            </a:pPr>
            <a:r>
              <a:rPr lang="da-DK" dirty="0">
                <a:latin typeface="Arial" pitchFamily="34" charset="0"/>
                <a:cs typeface="Arial" pitchFamily="34" charset="0"/>
              </a:rPr>
              <a:t>Bankindestående 					  	                   11.549.306 kr.</a:t>
            </a:r>
          </a:p>
          <a:p>
            <a:pPr marL="457200" lvl="1" indent="0">
              <a:buNone/>
            </a:pPr>
            <a:r>
              <a:rPr lang="da-DK" dirty="0">
                <a:latin typeface="Arial" pitchFamily="34" charset="0"/>
                <a:cs typeface="Arial" pitchFamily="34" charset="0"/>
              </a:rPr>
              <a:t>Øvrige omsætningsaktiver						   </a:t>
            </a:r>
            <a:r>
              <a:rPr lang="da-DK" u="sng" dirty="0">
                <a:latin typeface="Arial" pitchFamily="34" charset="0"/>
                <a:cs typeface="Arial" pitchFamily="34" charset="0"/>
              </a:rPr>
              <a:t>      643.023 kr.</a:t>
            </a:r>
          </a:p>
          <a:p>
            <a:pPr marL="457200" lvl="1" indent="0">
              <a:buNone/>
            </a:pPr>
            <a:endParaRPr lang="da-DK" u="sng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da-DK" dirty="0">
                <a:latin typeface="Arial" pitchFamily="34" charset="0"/>
                <a:cs typeface="Arial" pitchFamily="34" charset="0"/>
              </a:rPr>
              <a:t>Omsætningsaktiver i alt						                   </a:t>
            </a:r>
            <a:r>
              <a:rPr lang="da-DK" u="sng" dirty="0">
                <a:latin typeface="Arial" pitchFamily="34" charset="0"/>
                <a:cs typeface="Arial" pitchFamily="34" charset="0"/>
              </a:rPr>
              <a:t>91.181.130 kr.</a:t>
            </a:r>
          </a:p>
          <a:p>
            <a:pPr marL="457200" lvl="1" indent="0">
              <a:buNone/>
            </a:pPr>
            <a:endParaRPr lang="da-DK" u="sng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da-DK" b="1" dirty="0">
                <a:latin typeface="Arial" pitchFamily="34" charset="0"/>
                <a:cs typeface="Arial" pitchFamily="34" charset="0"/>
              </a:rPr>
              <a:t>Aktiver i alt </a:t>
            </a:r>
            <a:r>
              <a:rPr lang="da-DK" dirty="0">
                <a:latin typeface="Arial" pitchFamily="34" charset="0"/>
                <a:cs typeface="Arial" pitchFamily="34" charset="0"/>
              </a:rPr>
              <a:t>							                 </a:t>
            </a:r>
            <a:r>
              <a:rPr lang="da-DK" b="1" u="sng" dirty="0">
                <a:latin typeface="Arial" pitchFamily="34" charset="0"/>
                <a:cs typeface="Arial" pitchFamily="34" charset="0"/>
              </a:rPr>
              <a:t>102.954.269 kr.</a:t>
            </a:r>
            <a:br>
              <a:rPr lang="da-DK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</a:b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D99F3B3F-E9C4-4BDF-A58E-E27610DE8C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2178" y="590799"/>
            <a:ext cx="719390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044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F4250E-C326-4E8A-ABDB-8F09296B5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400" dirty="0">
                <a:latin typeface="Arial" panose="020B0604020202020204" pitchFamily="34" charset="0"/>
                <a:cs typeface="Arial" panose="020B0604020202020204" pitchFamily="34" charset="0"/>
              </a:rPr>
              <a:t>Boligorganisationens regnskab        					2024/2025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9ED08CC-13DC-4E45-9284-739DF4F0E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lvl="1" indent="0" defTabSz="685800">
              <a:spcBef>
                <a:spcPts val="375"/>
              </a:spcBef>
              <a:buNone/>
            </a:pPr>
            <a:r>
              <a:rPr lang="da-DK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Balancen </a:t>
            </a:r>
          </a:p>
          <a:p>
            <a:pPr marL="457200" lvl="1" indent="0" defTabSz="685800">
              <a:spcBef>
                <a:spcPts val="375"/>
              </a:spcBef>
              <a:buNone/>
            </a:pP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Dispositionsfonden</a:t>
            </a:r>
            <a:b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 Saldo pr. 30/9 2025			        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18.070.561 kr.</a:t>
            </a:r>
            <a:br>
              <a:rPr lang="da-DK" sz="2800" dirty="0">
                <a:latin typeface="Arial" pitchFamily="34" charset="0"/>
                <a:cs typeface="Arial" pitchFamily="34" charset="0"/>
              </a:rPr>
            </a:br>
            <a:r>
              <a:rPr lang="da-DK" sz="2800" dirty="0">
                <a:latin typeface="Arial" pitchFamily="34" charset="0"/>
                <a:cs typeface="Arial" pitchFamily="34" charset="0"/>
              </a:rPr>
              <a:t>- Disponibel del 			  	  	 6.973.331 kr.</a:t>
            </a:r>
            <a:br>
              <a:rPr lang="da-DK" sz="2800" dirty="0">
                <a:latin typeface="Arial" pitchFamily="34" charset="0"/>
                <a:cs typeface="Arial" pitchFamily="34" charset="0"/>
              </a:rPr>
            </a:br>
            <a:br>
              <a:rPr lang="da-DK" sz="2800" dirty="0">
                <a:latin typeface="Arial" pitchFamily="34" charset="0"/>
                <a:cs typeface="Arial" pitchFamily="34" charset="0"/>
              </a:rPr>
            </a:b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 Pr. lejemålsenhed 		     	              13.711 kr.</a:t>
            </a:r>
          </a:p>
          <a:p>
            <a:pPr marL="457200" lvl="1" indent="0" defTabSz="685800">
              <a:spcBef>
                <a:spcPts val="375"/>
              </a:spcBef>
              <a:buNone/>
            </a:pPr>
            <a:b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Stigning  på ca. 173 </a:t>
            </a:r>
            <a:r>
              <a:rPr lang="da-DK" sz="28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da-DK" sz="2800" dirty="0" err="1">
                <a:latin typeface="Arial" pitchFamily="34" charset="0"/>
                <a:cs typeface="Arial" pitchFamily="34" charset="0"/>
              </a:rPr>
              <a:t>kr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 den disponible saldo.</a:t>
            </a:r>
            <a:b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</a:br>
            <a:endParaRPr lang="da-DK" sz="2800" dirty="0">
              <a:solidFill>
                <a:prstClr val="black"/>
              </a:solidFill>
              <a:latin typeface="Arial" pitchFamily="34" charset="0"/>
              <a:cs typeface="Arial" pitchFamily="34" charset="0"/>
              <a:sym typeface="Wingdings" panose="05000000000000000000" pitchFamily="2" charset="2"/>
            </a:endParaRPr>
          </a:p>
          <a:p>
            <a:pPr marL="457200" lvl="1" indent="0" defTabSz="685800">
              <a:spcBef>
                <a:spcPts val="375"/>
              </a:spcBef>
              <a:buNone/>
            </a:pP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Arbejdskapitalen</a:t>
            </a:r>
            <a:b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</a:b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- Saldo pr. 30/9 2025		  	         5.295.493 kr.</a:t>
            </a:r>
            <a:b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</a:b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- Disponibel del 				         4.619.584 kr.</a:t>
            </a:r>
          </a:p>
          <a:p>
            <a:pPr marL="457200" lvl="1" indent="0" defTabSz="685800">
              <a:spcBef>
                <a:spcPts val="375"/>
              </a:spcBef>
              <a:buNone/>
            </a:pPr>
            <a:b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</a:b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- Pr. lejemålsenhed		    	</a:t>
            </a:r>
            <a:r>
              <a:rPr lang="da-DK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               </a:t>
            </a:r>
            <a:r>
              <a:rPr lang="da-DK" sz="2800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9.083</a:t>
            </a:r>
            <a:r>
              <a:rPr lang="da-DK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kr.</a:t>
            </a:r>
            <a:b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</a:br>
            <a:endParaRPr lang="da-DK" sz="2800" dirty="0">
              <a:solidFill>
                <a:prstClr val="black"/>
              </a:solidFill>
              <a:latin typeface="Arial" pitchFamily="34" charset="0"/>
              <a:cs typeface="Arial" pitchFamily="34" charset="0"/>
              <a:sym typeface="Wingdings" panose="05000000000000000000" pitchFamily="2" charset="2"/>
            </a:endParaRPr>
          </a:p>
          <a:p>
            <a:pPr marL="457200" lvl="1" indent="0" defTabSz="685800">
              <a:spcBef>
                <a:spcPts val="375"/>
              </a:spcBef>
              <a:buNone/>
            </a:pP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Stigning på 60 </a:t>
            </a:r>
            <a:r>
              <a:rPr lang="da-DK" sz="28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tk</a:t>
            </a:r>
            <a:r>
              <a:rPr lang="da-DK" sz="2800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r</a:t>
            </a: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., som skyldes årets overskud.</a:t>
            </a:r>
            <a:endParaRPr lang="da-DK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EFAE4F1B-6376-40E3-9B5D-B8C4E388F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2178" y="590799"/>
            <a:ext cx="719390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963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DD2DB1-AC83-4E07-ABAB-B596E6156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400" dirty="0">
                <a:latin typeface="Arial" panose="020B0604020202020204" pitchFamily="34" charset="0"/>
                <a:cs typeface="Arial" panose="020B0604020202020204" pitchFamily="34" charset="0"/>
              </a:rPr>
              <a:t>Boligorganisationens regnskab        					2024/2025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CE9F401-B5CF-44A2-9A2B-AB1C8FC58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 defTabSz="685800">
              <a:spcBef>
                <a:spcPts val="750"/>
              </a:spcBef>
              <a:buNone/>
            </a:pPr>
            <a:r>
              <a:rPr lang="da-DK" sz="28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Balancen</a:t>
            </a:r>
          </a:p>
          <a:p>
            <a:pPr marL="171450" lvl="0" indent="-171450" defTabSz="685800">
              <a:spcBef>
                <a:spcPts val="750"/>
              </a:spcBef>
            </a:pPr>
            <a:endParaRPr lang="da-DK" sz="2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defTabSz="685800">
              <a:spcBef>
                <a:spcPts val="750"/>
              </a:spcBef>
              <a:buNone/>
            </a:pPr>
            <a:r>
              <a:rPr lang="da-DK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Likviditet</a:t>
            </a:r>
          </a:p>
          <a:p>
            <a:pPr marL="0" lvl="0" indent="0" defTabSz="685800">
              <a:spcBef>
                <a:spcPts val="750"/>
              </a:spcBef>
              <a:buNone/>
            </a:pPr>
            <a:b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Likvide beholdninger pr. 30/9 2025	  	  90.538.107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 kr.</a:t>
            </a:r>
          </a:p>
          <a:p>
            <a:pPr marL="0" lvl="0" indent="0" defTabSz="685800">
              <a:spcBef>
                <a:spcPts val="750"/>
              </a:spcBef>
              <a:buNone/>
            </a:pP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Mellemregning med afdelingerne	  	  </a:t>
            </a:r>
            <a:r>
              <a:rPr lang="da-DK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78</a:t>
            </a: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.507.242 kr.</a:t>
            </a:r>
          </a:p>
          <a:p>
            <a:pPr marL="0" lvl="0" indent="0" defTabSz="685800">
              <a:spcBef>
                <a:spcPts val="750"/>
              </a:spcBef>
              <a:buNone/>
            </a:pP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Disponibel dispositionsfond		   	  </a:t>
            </a:r>
            <a:r>
              <a:rPr lang="da-DK" sz="2800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6.973.331 kr.</a:t>
            </a:r>
          </a:p>
          <a:p>
            <a:pPr marL="0" lvl="0" indent="0" defTabSz="685800">
              <a:spcBef>
                <a:spcPts val="750"/>
              </a:spcBef>
              <a:buNone/>
            </a:pPr>
            <a:endParaRPr lang="da-DK" u="sn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defTabSz="685800">
              <a:spcBef>
                <a:spcPts val="750"/>
              </a:spcBef>
              <a:buNone/>
            </a:pP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Overskydende likviditet				    </a:t>
            </a:r>
            <a:r>
              <a:rPr lang="da-DK" sz="2800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5.057.534 kr.</a:t>
            </a: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0" lvl="0" indent="0" defTabSz="685800">
              <a:spcBef>
                <a:spcPts val="750"/>
              </a:spcBef>
              <a:buNone/>
            </a:pPr>
            <a:b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Der er uomtvistelig god sikkerhed for afdelingernes og boligorganisationens midler. </a:t>
            </a:r>
          </a:p>
          <a:p>
            <a:pPr marL="0" lvl="0" indent="0" defTabSz="685800">
              <a:spcBef>
                <a:spcPts val="750"/>
              </a:spcBef>
              <a:buNone/>
            </a:pPr>
            <a:endParaRPr lang="da-DK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lvl="0" indent="-171450" defTabSz="685800"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Egen trækningsret i landsbyggefonden udgør 9.235.370 kr. pr. 30. september </a:t>
            </a:r>
          </a:p>
          <a:p>
            <a:pPr marL="0" lvl="0" indent="0" defTabSz="685800">
              <a:spcBef>
                <a:spcPts val="750"/>
              </a:spcBef>
              <a:buNone/>
            </a:pPr>
            <a:r>
              <a:rPr lang="da-DK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2025.</a:t>
            </a: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2CB314C-1EC1-44AE-AB13-C090FEE79A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2178" y="590799"/>
            <a:ext cx="719390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674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1C50EF-35C2-413A-825F-653CCE50D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400" dirty="0">
                <a:latin typeface="Arial" panose="020B0604020202020204" pitchFamily="34" charset="0"/>
                <a:cs typeface="Arial" panose="020B0604020202020204" pitchFamily="34" charset="0"/>
              </a:rPr>
              <a:t>Boligorganisationens regnskab        					2024/2025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58F893A-9C02-4133-B1B8-D8B5C16A2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lvl="0" indent="-171450" defTabSz="685800">
              <a:spcBef>
                <a:spcPts val="750"/>
              </a:spcBef>
            </a:pPr>
            <a:endParaRPr lang="da-DK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defTabSz="685800">
              <a:spcBef>
                <a:spcPts val="750"/>
              </a:spcBef>
            </a:pP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 ved lejeledighed dækket af dispositionsfonden 17 </a:t>
            </a:r>
            <a:r>
              <a:rPr lang="da-DK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tkr</a:t>
            </a: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(107 </a:t>
            </a:r>
            <a:r>
              <a:rPr lang="da-DK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tkr</a:t>
            </a: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mindre end sidste regnskabsår, som var på 124 </a:t>
            </a:r>
            <a:r>
              <a:rPr lang="da-DK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tkr</a:t>
            </a: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b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defTabSz="685800">
              <a:spcBef>
                <a:spcPts val="750"/>
              </a:spcBef>
            </a:pPr>
            <a:endParaRPr lang="da-DK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defTabSz="685800">
              <a:spcBef>
                <a:spcPts val="750"/>
              </a:spcBef>
            </a:pP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 ved fraflytning dækket af dispositionsfonden 0 kr. (ca. 14 </a:t>
            </a:r>
            <a:r>
              <a:rPr lang="da-DK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kr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a-DK">
                <a:latin typeface="Arial" panose="020B0604020202020204" pitchFamily="34" charset="0"/>
                <a:cs typeface="Arial" panose="020B0604020202020204" pitchFamily="34" charset="0"/>
              </a:rPr>
              <a:t>mindre </a:t>
            </a: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 sidste regnskabsår, som var på 14 </a:t>
            </a:r>
            <a:r>
              <a:rPr lang="da-DK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tkr</a:t>
            </a:r>
            <a:r>
              <a:rPr lang="da-DK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br>
              <a:rPr lang="da-DK" dirty="0">
                <a:solidFill>
                  <a:prstClr val="black"/>
                </a:solidFill>
              </a:rPr>
            </a:br>
            <a:endParaRPr lang="da-DK" dirty="0">
              <a:solidFill>
                <a:prstClr val="black"/>
              </a:solidFill>
            </a:endParaRPr>
          </a:p>
          <a:p>
            <a:endParaRPr lang="da-DK" dirty="0"/>
          </a:p>
        </p:txBody>
      </p:sp>
      <p:pic>
        <p:nvPicPr>
          <p:cNvPr id="4" name="Picture 2" descr="C:\Users\bmp\Pictures\LogoAlene.bmp">
            <a:extLst>
              <a:ext uri="{FF2B5EF4-FFF2-40B4-BE49-F238E27FC236}">
                <a16:creationId xmlns:a16="http://schemas.microsoft.com/office/drawing/2014/main" id="{C382C86B-07AA-4E1F-8230-5671812A7F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11084586" y="412866"/>
            <a:ext cx="720080" cy="72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2292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8621D7-F248-4B53-A471-D92CAD453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400" dirty="0">
                <a:latin typeface="Arial" panose="020B0604020202020204" pitchFamily="34" charset="0"/>
                <a:cs typeface="Arial" panose="020B0604020202020204" pitchFamily="34" charset="0"/>
              </a:rPr>
              <a:t>Afdelingernes regnskaber 2024/2025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F2FEB4D-9FFB-42D5-81BA-C9B2E4887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32"/>
            <a:ext cx="10515600" cy="4717131"/>
          </a:xfrm>
        </p:spPr>
        <p:txBody>
          <a:bodyPr>
            <a:normAutofit fontScale="77500" lnSpcReduction="20000"/>
          </a:bodyPr>
          <a:lstStyle/>
          <a:p>
            <a:pPr lvl="0" defTabSz="685800"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12 afdelinger har overskud (12 i 2023/24)</a:t>
            </a:r>
            <a:b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da-DK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defTabSz="685800"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da-DK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0</a:t>
            </a: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afdelinger har underskud (0 i 2023/24)</a:t>
            </a:r>
            <a:b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da-DK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defTabSz="685800">
              <a:spcBef>
                <a:spcPts val="750"/>
              </a:spcBef>
              <a:buFont typeface="Wingdings" panose="05000000000000000000" pitchFamily="2" charset="2"/>
              <a:buChar char="Ø"/>
            </a:pPr>
            <a:r>
              <a:rPr lang="da-DK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0 afdelinger har 0 resultat</a:t>
            </a:r>
          </a:p>
          <a:p>
            <a:pPr lvl="0" defTabSz="685800">
              <a:spcBef>
                <a:spcPts val="750"/>
              </a:spcBef>
              <a:buFont typeface="Wingdings" panose="05000000000000000000" pitchFamily="2" charset="2"/>
              <a:buChar char="Ø"/>
            </a:pPr>
            <a:endParaRPr lang="da-DK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ClrTx/>
              <a:buNone/>
            </a:pPr>
            <a:r>
              <a:rPr lang="da-DK" dirty="0">
                <a:latin typeface="Arial" pitchFamily="34" charset="0"/>
                <a:cs typeface="Arial" pitchFamily="34" charset="0"/>
              </a:rPr>
              <a:t>Overskuddet skyldes at der var budgetteret med en rente af mellemregningen, på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ClrTx/>
              <a:buNone/>
            </a:pPr>
            <a:r>
              <a:rPr lang="da-DK" dirty="0">
                <a:latin typeface="Arial" pitchFamily="34" charset="0"/>
                <a:cs typeface="Arial" pitchFamily="34" charset="0"/>
              </a:rPr>
              <a:t>2%. Det blev i stedet en rente på 3,02 %. </a:t>
            </a:r>
            <a:br>
              <a:rPr lang="da-DK" dirty="0">
                <a:latin typeface="Arial" pitchFamily="34" charset="0"/>
                <a:cs typeface="Arial" pitchFamily="34" charset="0"/>
              </a:rPr>
            </a:br>
            <a:endParaRPr lang="da-DK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a-DK" dirty="0">
                <a:latin typeface="Arial" pitchFamily="34" charset="0"/>
                <a:cs typeface="Arial" pitchFamily="34" charset="0"/>
              </a:rPr>
              <a:t> </a:t>
            </a:r>
            <a:r>
              <a:rPr lang="da-DK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På grund af ny lovgivning er nedskrevet kurstab på obligationsbeholdningen fra 30. september 2022 fratrukket de opsparede henlæggelser til planlagt vedligeholdelse. </a:t>
            </a:r>
            <a:r>
              <a:rPr lang="da-DK" dirty="0">
                <a:latin typeface="Arial" pitchFamily="34" charset="0"/>
                <a:cs typeface="Arial" pitchFamily="34" charset="0"/>
              </a:rPr>
              <a:t>Pr. 30.09.25 er der fratrukket et akkumuleret kurstab på 2.322.857 kr. på de opsparede henlæggelser.</a:t>
            </a:r>
            <a:br>
              <a:rPr lang="da-DK" dirty="0">
                <a:latin typeface="Arial" pitchFamily="34" charset="0"/>
                <a:cs typeface="Arial" pitchFamily="34" charset="0"/>
              </a:rPr>
            </a:br>
            <a:endParaRPr lang="da-DK" dirty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a-DK" dirty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Alle afdelinger, kan dække kurstabet af de opsparede henlæggelser.</a:t>
            </a:r>
            <a:endParaRPr lang="da-DK" dirty="0">
              <a:latin typeface="Arial" pitchFamily="34" charset="0"/>
              <a:cs typeface="Arial" pitchFamily="34" charset="0"/>
            </a:endParaRPr>
          </a:p>
          <a:p>
            <a:endParaRPr lang="da-DK" dirty="0"/>
          </a:p>
        </p:txBody>
      </p:sp>
      <p:pic>
        <p:nvPicPr>
          <p:cNvPr id="4" name="Picture 2" descr="C:\Users\bmp\Pictures\LogoAlene.bmp">
            <a:extLst>
              <a:ext uri="{FF2B5EF4-FFF2-40B4-BE49-F238E27FC236}">
                <a16:creationId xmlns:a16="http://schemas.microsoft.com/office/drawing/2014/main" id="{47B3A36F-1128-4246-9444-D9601C1D4E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11084586" y="412866"/>
            <a:ext cx="720080" cy="72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8387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1064</Words>
  <Application>Microsoft Office PowerPoint</Application>
  <PresentationFormat>Widescreen</PresentationFormat>
  <Paragraphs>143</Paragraphs>
  <Slides>14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Office-tema</vt:lpstr>
      <vt:lpstr>A/B Andelsbo</vt:lpstr>
      <vt:lpstr>           Boligorganisationens      regnskab 2024/25</vt:lpstr>
      <vt:lpstr>  Boligorganisationens regnskab            2024/2025</vt:lpstr>
      <vt:lpstr>Boligorganisationens regnskab         2024/2025</vt:lpstr>
      <vt:lpstr>Boligorganisationens regnskab             2024/2025</vt:lpstr>
      <vt:lpstr>Boligorganisationens regnskab             2024/2025</vt:lpstr>
      <vt:lpstr>Boligorganisationens regnskab             2024/2025</vt:lpstr>
      <vt:lpstr>Boligorganisationens regnskab             2024/2025</vt:lpstr>
      <vt:lpstr>Afdelingernes regnskaber 2024/2025</vt:lpstr>
      <vt:lpstr>Konklusion på årsregnskabet 2024/2025</vt:lpstr>
      <vt:lpstr>      Hovedpunkter fra revisionen</vt:lpstr>
      <vt:lpstr>         Budgetforslag 2026/27</vt:lpstr>
      <vt:lpstr>Budgetudkast 2026/27</vt:lpstr>
      <vt:lpstr>Budgetudkast 2026/27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A/B Andelsbo</dc:title>
  <dc:creator>Ardiana Kota</dc:creator>
  <cp:lastModifiedBy>Susanne Linaa</cp:lastModifiedBy>
  <cp:revision>77</cp:revision>
  <cp:lastPrinted>2024-01-25T17:10:51Z</cp:lastPrinted>
  <dcterms:created xsi:type="dcterms:W3CDTF">2022-12-16T10:46:24Z</dcterms:created>
  <dcterms:modified xsi:type="dcterms:W3CDTF">2026-01-21T08:52:00Z</dcterms:modified>
</cp:coreProperties>
</file>